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2" r:id="rId2"/>
    <p:sldId id="260" r:id="rId3"/>
    <p:sldId id="269" r:id="rId4"/>
    <p:sldId id="270" r:id="rId5"/>
    <p:sldId id="273" r:id="rId6"/>
    <p:sldId id="310" r:id="rId7"/>
    <p:sldId id="27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8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E24B2-8CB7-489F-B728-89036277FB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5A8C-1BB9-4040-BFEA-9000C55B42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2038835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E24B2-8CB7-489F-B728-89036277FB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5A8C-1BB9-4040-BFEA-9000C55B42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3252709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E24B2-8CB7-489F-B728-89036277FB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5A8C-1BB9-4040-BFEA-9000C55B42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5924071"/>
      </p:ext>
    </p:extLst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E24B2-8CB7-489F-B728-89036277FB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5A8C-1BB9-4040-BFEA-9000C55B42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5162833"/>
      </p:ext>
    </p:extLst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E24B2-8CB7-489F-B728-89036277FB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5A8C-1BB9-4040-BFEA-9000C55B42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073714444"/>
      </p:ext>
    </p:extLst>
  </p:cSld>
  <p:clrMapOvr>
    <a:masterClrMapping/>
  </p:clrMapOvr>
  <p:transition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E24B2-8CB7-489F-B728-89036277FB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5A8C-1BB9-4040-BFEA-9000C55B42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96316262"/>
      </p:ext>
    </p:extLst>
  </p:cSld>
  <p:clrMapOvr>
    <a:masterClrMapping/>
  </p:clrMapOvr>
  <p:transition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E24B2-8CB7-489F-B728-89036277FB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5A8C-1BB9-4040-BFEA-9000C55B42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1478545"/>
      </p:ext>
    </p:extLst>
  </p:cSld>
  <p:clrMapOvr>
    <a:masterClrMapping/>
  </p:clrMapOvr>
  <p:transition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E24B2-8CB7-489F-B728-89036277FB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5A8C-1BB9-4040-BFEA-9000C55B42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3033773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E24B2-8CB7-489F-B728-89036277FB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5A8C-1BB9-4040-BFEA-9000C55B42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0868268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E24B2-8CB7-489F-B728-89036277FB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5A8C-1BB9-4040-BFEA-9000C55B42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9542601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E24B2-8CB7-489F-B728-89036277FB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5A8C-1BB9-4040-BFEA-9000C55B42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81802270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E24B2-8CB7-489F-B728-89036277FB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5A8C-1BB9-4040-BFEA-9000C55B42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41212699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E24B2-8CB7-489F-B728-89036277FB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5A8C-1BB9-4040-BFEA-9000C55B42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7943023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E24B2-8CB7-489F-B728-89036277FB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5A8C-1BB9-4040-BFEA-9000C55B42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3372665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E24B2-8CB7-489F-B728-89036277FB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5A8C-1BB9-4040-BFEA-9000C55B42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2201656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E24B2-8CB7-489F-B728-89036277FB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5A8C-1BB9-4040-BFEA-9000C55B42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8608330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E24B2-8CB7-489F-B728-89036277FB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E15A8C-1BB9-4040-BFEA-9000C55B42F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8" name="Picture 1"/>
          <p:cNvPicPr>
            <a:picLocks noChangeAspect="1" noChangeArrowheads="1"/>
          </p:cNvPicPr>
          <p:nvPr userDrawn="1"/>
        </p:nvPicPr>
        <p:blipFill>
          <a:blip r:embed="rId18"/>
          <a:srcRect/>
          <a:stretch>
            <a:fillRect/>
          </a:stretch>
        </p:blipFill>
        <p:spPr bwMode="auto">
          <a:xfrm>
            <a:off x="655093" y="54592"/>
            <a:ext cx="1276350" cy="466725"/>
          </a:xfrm>
          <a:prstGeom prst="rect">
            <a:avLst/>
          </a:prstGeom>
          <a:noFill/>
        </p:spPr>
      </p:pic>
      <p:pic>
        <p:nvPicPr>
          <p:cNvPr id="19" name="Picture 3"/>
          <p:cNvPicPr>
            <a:picLocks noChangeAspect="1" noChangeArrowheads="1"/>
          </p:cNvPicPr>
          <p:nvPr userDrawn="1"/>
        </p:nvPicPr>
        <p:blipFill>
          <a:blip r:embed="rId19"/>
          <a:srcRect/>
          <a:stretch>
            <a:fillRect/>
          </a:stretch>
        </p:blipFill>
        <p:spPr bwMode="auto">
          <a:xfrm>
            <a:off x="2702257" y="118706"/>
            <a:ext cx="1600200" cy="409575"/>
          </a:xfrm>
          <a:prstGeom prst="rect">
            <a:avLst/>
          </a:prstGeom>
          <a:noFill/>
        </p:spPr>
      </p:pic>
      <p:pic>
        <p:nvPicPr>
          <p:cNvPr id="30" name="Picture 4"/>
          <p:cNvPicPr>
            <a:picLocks noChangeAspect="1" noChangeArrowheads="1"/>
          </p:cNvPicPr>
          <p:nvPr userDrawn="1"/>
        </p:nvPicPr>
        <p:blipFill>
          <a:blip r:embed="rId20"/>
          <a:srcRect/>
          <a:stretch>
            <a:fillRect/>
          </a:stretch>
        </p:blipFill>
        <p:spPr bwMode="auto">
          <a:xfrm>
            <a:off x="4817660" y="98377"/>
            <a:ext cx="1666875" cy="466725"/>
          </a:xfrm>
          <a:prstGeom prst="rect">
            <a:avLst/>
          </a:prstGeom>
          <a:noFill/>
        </p:spPr>
      </p:pic>
      <p:sp>
        <p:nvSpPr>
          <p:cNvPr id="31" name="Text Box 5"/>
          <p:cNvSpPr txBox="1">
            <a:spLocks noChangeArrowheads="1"/>
          </p:cNvSpPr>
          <p:nvPr userDrawn="1"/>
        </p:nvSpPr>
        <p:spPr bwMode="auto">
          <a:xfrm>
            <a:off x="7022626" y="116005"/>
            <a:ext cx="1762125" cy="504825"/>
          </a:xfrm>
          <a:prstGeom prst="rect">
            <a:avLst/>
          </a:prstGeom>
          <a:noFill/>
          <a:ln w="3810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r>
              <a:rPr kumimoji="0" lang="mk-MK" sz="7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Ерасмус+ К101 „Справување со меѓуврсничко насилство и конфликти“</a:t>
            </a:r>
            <a:endParaRPr kumimoji="0" lang="mk-MK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r>
              <a:rPr kumimoji="0" lang="en-US" sz="7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OO</a:t>
            </a:r>
            <a:r>
              <a:rPr kumimoji="0" lang="mk-MK" sz="7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 „Толи Зордумис“, Куманово</a:t>
            </a:r>
            <a:endParaRPr kumimoji="0" lang="mk-MK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endParaRPr kumimoji="0" lang="mk-M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2897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>
    <p:fade thruBlk="1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RORihbXMnA&amp;list=PLVZD6mJzX4gPGfI_rwPjL2SHQTxmG-TNd&amp;index=2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xmlns="" id="{42D4960A-896E-4F6B-BF65-B4662AC9DEB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72723" y="850791"/>
            <a:ext cx="3202016" cy="4198288"/>
          </a:xfrm>
        </p:spPr>
        <p:txBody>
          <a:bodyPr anchor="ctr">
            <a:normAutofit/>
          </a:bodyPr>
          <a:lstStyle/>
          <a:p>
            <a:pPr algn="ctr"/>
            <a:r>
              <a:rPr lang="en-US" sz="2800" dirty="0" err="1">
                <a:solidFill>
                  <a:srgbClr val="FFFFFF"/>
                </a:solidFill>
              </a:rPr>
              <a:t>Inteligjenca</a:t>
            </a:r>
            <a:r>
              <a:rPr lang="en-US" sz="2800" dirty="0">
                <a:solidFill>
                  <a:srgbClr val="FFFFFF"/>
                </a:solidFill>
              </a:rPr>
              <a:t> </a:t>
            </a:r>
            <a:r>
              <a:rPr lang="en-US" sz="2800" dirty="0" err="1">
                <a:solidFill>
                  <a:srgbClr val="FFFFFF"/>
                </a:solidFill>
              </a:rPr>
              <a:t>emocionale</a:t>
            </a:r>
            <a:endParaRPr lang="en-US" sz="2800" dirty="0">
              <a:solidFill>
                <a:srgbClr val="FFFFFF"/>
              </a:solidFill>
            </a:endParaRPr>
          </a:p>
        </p:txBody>
      </p:sp>
      <p:pic>
        <p:nvPicPr>
          <p:cNvPr id="2560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5840" y="836023"/>
            <a:ext cx="2893558" cy="1058092"/>
          </a:xfrm>
          <a:prstGeom prst="rect">
            <a:avLst/>
          </a:prstGeom>
          <a:noFill/>
        </p:spPr>
      </p:pic>
      <p:pic>
        <p:nvPicPr>
          <p:cNvPr id="2560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50376" y="1080677"/>
            <a:ext cx="2922887" cy="748120"/>
          </a:xfrm>
          <a:prstGeom prst="rect">
            <a:avLst/>
          </a:prstGeom>
          <a:noFill/>
        </p:spPr>
      </p:pic>
      <p:pic>
        <p:nvPicPr>
          <p:cNvPr id="25601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90857" y="1046117"/>
            <a:ext cx="2935257" cy="821872"/>
          </a:xfrm>
          <a:prstGeom prst="rect">
            <a:avLst/>
          </a:prstGeom>
          <a:noFill/>
        </p:spPr>
      </p:pic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2142309" y="2939143"/>
            <a:ext cx="6622868" cy="1489166"/>
          </a:xfrm>
          <a:prstGeom prst="rect">
            <a:avLst/>
          </a:prstGeom>
          <a:noFill/>
          <a:ln w="3810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r>
              <a:rPr kumimoji="0" lang="mk-MK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Ерасмус+ К101</a:t>
            </a:r>
            <a:endParaRPr kumimoji="0" lang="en-US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r>
              <a:rPr kumimoji="0" lang="mk-MK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„Справување со меѓуврсничко насилство и конфликти“</a:t>
            </a:r>
            <a:endParaRPr kumimoji="0" lang="mk-MK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OO</a:t>
            </a:r>
            <a:r>
              <a:rPr kumimoji="0" lang="mk-MK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 „Толи Зордумис“, Куманово</a:t>
            </a:r>
            <a:endParaRPr kumimoji="0" lang="en-US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endParaRPr lang="en-US" b="1" i="1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r>
              <a:rPr lang="mk-MK" b="1" i="1" dirty="0" smtClean="0">
                <a:latin typeface="Calibri" pitchFamily="34" charset="0"/>
                <a:cs typeface="Times New Roman" pitchFamily="18" charset="0"/>
              </a:rPr>
              <a:t>октомври, 2021-септември, 2022</a:t>
            </a:r>
            <a:endParaRPr kumimoji="0" lang="mk-MK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endParaRPr kumimoji="0" lang="mk-M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mk-MK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mk-MK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0" y="1381125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mk-MK" sz="18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mk-M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224790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mk-MK" sz="18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mk-M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0" y="3171825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4003712"/>
      </p:ext>
    </p:extLst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AF69B9-9DDD-4640-9ED4-C42FEF1A7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Вовед – Справување со конфликт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ECCA3B3-47D3-4F1F-8A62-F0554F61C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mk-MK" dirty="0"/>
              <a:t>Бура на идеи: Зошто настанува конфликт?</a:t>
            </a:r>
          </a:p>
          <a:p>
            <a:pPr lvl="1"/>
            <a:r>
              <a:rPr lang="mk-MK" dirty="0"/>
              <a:t>Поради различни мислења;</a:t>
            </a:r>
          </a:p>
          <a:p>
            <a:pPr lvl="1"/>
            <a:r>
              <a:rPr lang="mk-MK" dirty="0"/>
              <a:t>Поради непочитување на туѓото мислење;</a:t>
            </a:r>
          </a:p>
          <a:p>
            <a:pPr lvl="1"/>
            <a:r>
              <a:rPr lang="mk-MK" dirty="0"/>
              <a:t>Поради омраза;</a:t>
            </a:r>
          </a:p>
          <a:p>
            <a:pPr lvl="1"/>
            <a:r>
              <a:rPr lang="mk-MK" dirty="0"/>
              <a:t>Поради лутина;</a:t>
            </a:r>
            <a:endParaRPr lang="en-US" dirty="0"/>
          </a:p>
          <a:p>
            <a:r>
              <a:rPr lang="mk-MK" dirty="0"/>
              <a:t>Конфликтите можат да бидат повик за помош...</a:t>
            </a:r>
          </a:p>
          <a:p>
            <a:r>
              <a:rPr lang="mk-MK" dirty="0"/>
              <a:t>Конфликтите се перцепција, тие се во нашата глава...</a:t>
            </a:r>
          </a:p>
          <a:p>
            <a:r>
              <a:rPr lang="mk-MK" dirty="0"/>
              <a:t>Конфликтите можат да бидат здрави!!!</a:t>
            </a:r>
          </a:p>
          <a:p>
            <a:r>
              <a:rPr lang="mk-MK" dirty="0"/>
              <a:t>Конфликт настанува бидејќи не можеме да се разбереме самите себе, но живееме со други луѓе!</a:t>
            </a:r>
          </a:p>
          <a:p>
            <a:r>
              <a:rPr lang="mk-MK" dirty="0"/>
              <a:t>Конфликти е понекогаш добра работа бидејќи проблемот излегува на површина!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92463717"/>
      </p:ext>
    </p:extLst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AF69B9-9DDD-4640-9ED4-C42FEF1A7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Вовед – Справување со конфликт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ECCA3B3-47D3-4F1F-8A62-F0554F61C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k-MK" dirty="0"/>
              <a:t>Позитивна страна на конфликт: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mk-MK" dirty="0"/>
              <a:t>Го открива постоечкиот проблем;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mk-MK" dirty="0"/>
              <a:t>Отвара врата кон промени;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mk-MK" dirty="0"/>
              <a:t>Им помага на луѓето да бидат „вистински/реални“;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mk-MK" dirty="0"/>
              <a:t>Овозможува пронаоѓање поволности/бенефиции поради различноста;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mk-MK" dirty="0"/>
              <a:t>Негативна страна на конфликтот: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mk-MK" dirty="0"/>
              <a:t>Негативна/неповолна средина за учење/живеење;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mk-MK" dirty="0"/>
              <a:t>Ученици учат помалку, професори под стрес, семејства загрижени;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mk-MK" dirty="0"/>
              <a:t>Потикнува круг на други конфликти;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57190086"/>
      </p:ext>
    </p:extLst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DDF716-643D-4F59-B71D-B844D4EC4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Вовед – справување со конфликт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16E729C-477E-40A2-95F5-8CE8C8798A62}"/>
              </a:ext>
            </a:extLst>
          </p:cNvPr>
          <p:cNvSpPr/>
          <p:nvPr/>
        </p:nvSpPr>
        <p:spPr>
          <a:xfrm>
            <a:off x="7579828" y="3003729"/>
            <a:ext cx="1545616" cy="1323439"/>
          </a:xfrm>
          <a:prstGeom prst="rect">
            <a:avLst/>
          </a:prstGeom>
          <a:solidFill>
            <a:srgbClr val="FFCC66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mk-MK" sz="1600" b="1" i="0" u="none" strike="noStrike" kern="1200" cap="none" spc="0" normalizeH="0" baseline="0" noProof="0" dirty="0">
              <a:ln w="13462">
                <a:solidFill>
                  <a:prstClr val="white"/>
                </a:solidFill>
                <a:prstDash val="solid"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ahnschrift Light" panose="020B0502040204020203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k-MK" sz="1600" b="1" i="0" u="none" strike="noStrike" kern="1200" cap="none" spc="0" normalizeH="0" baseline="0" noProof="0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Light" panose="020B0502040204020203" pitchFamily="34" charset="0"/>
                <a:ea typeface="+mn-ea"/>
                <a:cs typeface="+mn-cs"/>
              </a:rPr>
              <a:t>пасивен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k-MK" sz="1600" b="1" i="0" u="none" strike="noStrike" kern="1200" cap="none" spc="0" normalizeH="0" baseline="0" noProof="0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Light" panose="020B0502040204020203" pitchFamily="34" charset="0"/>
                <a:ea typeface="+mn-ea"/>
                <a:cs typeface="+mn-cs"/>
              </a:rPr>
              <a:t>констуктивен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k-MK" sz="1600" b="1" i="0" u="none" strike="noStrike" kern="1200" cap="none" spc="0" normalizeH="0" baseline="0" noProof="0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Light" panose="020B0502040204020203" pitchFamily="34" charset="0"/>
                <a:ea typeface="+mn-ea"/>
                <a:cs typeface="+mn-cs"/>
              </a:rPr>
              <a:t>одговор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 w="13462">
                <a:solidFill>
                  <a:prstClr val="white"/>
                </a:solidFill>
                <a:prstDash val="solid"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ahnschrift Light" panose="020B0502040204020203" pitchFamily="34" charset="0"/>
              <a:ea typeface="+mn-ea"/>
              <a:cs typeface="+mn-cs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28F41A93-36C3-6A24-F7B9-A6304DA6671C}"/>
              </a:ext>
            </a:extLst>
          </p:cNvPr>
          <p:cNvGrpSpPr/>
          <p:nvPr/>
        </p:nvGrpSpPr>
        <p:grpSpPr>
          <a:xfrm>
            <a:off x="719279" y="3003727"/>
            <a:ext cx="8953227" cy="2803231"/>
            <a:chOff x="719279" y="3003727"/>
            <a:chExt cx="8953227" cy="2803231"/>
          </a:xfrm>
        </p:grpSpPr>
        <p:sp>
          <p:nvSpPr>
            <p:cNvPr id="4" name="Arrow: Left 3">
              <a:extLst>
                <a:ext uri="{FF2B5EF4-FFF2-40B4-BE49-F238E27FC236}">
                  <a16:creationId xmlns:a16="http://schemas.microsoft.com/office/drawing/2014/main" xmlns="" id="{A40BE81F-0CAD-48FA-B625-BEB8B555E182}"/>
                </a:ext>
              </a:extLst>
            </p:cNvPr>
            <p:cNvSpPr/>
            <p:nvPr/>
          </p:nvSpPr>
          <p:spPr>
            <a:xfrm>
              <a:off x="1149292" y="4462943"/>
              <a:ext cx="4051882" cy="464658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5" name="Arrow: Left 4">
              <a:extLst>
                <a:ext uri="{FF2B5EF4-FFF2-40B4-BE49-F238E27FC236}">
                  <a16:creationId xmlns:a16="http://schemas.microsoft.com/office/drawing/2014/main" xmlns="" id="{A6F4F915-7EED-4DEA-91B4-1DAF26A589F7}"/>
                </a:ext>
              </a:extLst>
            </p:cNvPr>
            <p:cNvSpPr/>
            <p:nvPr/>
          </p:nvSpPr>
          <p:spPr>
            <a:xfrm rot="10800000">
              <a:off x="5222120" y="4462943"/>
              <a:ext cx="4051882" cy="464658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A1C1070C-1E0F-4075-9720-FF71D1A50085}"/>
                </a:ext>
              </a:extLst>
            </p:cNvPr>
            <p:cNvSpPr txBox="1"/>
            <p:nvPr/>
          </p:nvSpPr>
          <p:spPr>
            <a:xfrm>
              <a:off x="8028264" y="5050172"/>
              <a:ext cx="164424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mk-MK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многу 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mk-MK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деструктивно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xmlns="" id="{7480E77E-8D43-4B19-AA39-D1787B69BAC7}"/>
                </a:ext>
              </a:extLst>
            </p:cNvPr>
            <p:cNvSpPr txBox="1"/>
            <p:nvPr/>
          </p:nvSpPr>
          <p:spPr>
            <a:xfrm>
              <a:off x="719279" y="5160627"/>
              <a:ext cx="19148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mk-MK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многу 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mk-MK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конструктивно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BC712213-823F-4234-A58A-A1DFD8D18FC4}"/>
                </a:ext>
              </a:extLst>
            </p:cNvPr>
            <p:cNvSpPr/>
            <p:nvPr/>
          </p:nvSpPr>
          <p:spPr>
            <a:xfrm>
              <a:off x="5405699" y="3003728"/>
              <a:ext cx="1786066" cy="1323439"/>
            </a:xfrm>
            <a:prstGeom prst="rect">
              <a:avLst/>
            </a:prstGeom>
            <a:solidFill>
              <a:srgbClr val="FFCC66"/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lIns="91440" tIns="45720" rIns="91440" bIns="4572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mk-MK" sz="1600" b="1" i="0" u="none" strike="noStrike" kern="1200" cap="none" spc="0" normalizeH="0" baseline="0" noProof="0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Light" panose="020B0502040204020203" pitchFamily="34" charset="0"/>
                <a:ea typeface="+mn-ea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mk-MK" sz="1600" b="1" i="0" u="none" strike="noStrike" kern="1200" cap="none" spc="0" normalizeH="0" baseline="0" noProof="0" dirty="0">
                  <a:ln w="13462">
                    <a:solidFill>
                      <a:prstClr val="white"/>
                    </a:solidFill>
                    <a:prstDash val="solid"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Bahnschrift Light" panose="020B0502040204020203" pitchFamily="34" charset="0"/>
                  <a:ea typeface="+mn-ea"/>
                  <a:cs typeface="+mn-cs"/>
                </a:rPr>
                <a:t>пасивен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mk-MK" sz="1600" b="1" i="0" u="none" strike="noStrike" kern="1200" cap="none" spc="0" normalizeH="0" baseline="0" noProof="0" dirty="0">
                  <a:ln w="13462">
                    <a:solidFill>
                      <a:prstClr val="white"/>
                    </a:solidFill>
                    <a:prstDash val="solid"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Bahnschrift Light" panose="020B0502040204020203" pitchFamily="34" charset="0"/>
                  <a:ea typeface="+mn-ea"/>
                  <a:cs typeface="+mn-cs"/>
                </a:rPr>
                <a:t>деконстуктивен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mk-MK" sz="1600" b="1" i="0" u="none" strike="noStrike" kern="1200" cap="none" spc="0" normalizeH="0" baseline="0" noProof="0" dirty="0">
                  <a:ln w="13462">
                    <a:solidFill>
                      <a:prstClr val="white"/>
                    </a:solidFill>
                    <a:prstDash val="solid"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Bahnschrift Light" panose="020B0502040204020203" pitchFamily="34" charset="0"/>
                  <a:ea typeface="+mn-ea"/>
                  <a:cs typeface="+mn-cs"/>
                </a:rPr>
                <a:t>одговор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1200" cap="none" spc="0" normalizeH="0" baseline="0" noProof="0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Light" panose="020B0502040204020203" pitchFamily="34" charset="0"/>
                <a:ea typeface="+mn-ea"/>
                <a:cs typeface="+mn-cs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38F84679-9744-47B9-8B5C-B05601C11376}"/>
                </a:ext>
              </a:extLst>
            </p:cNvPr>
            <p:cNvSpPr/>
            <p:nvPr/>
          </p:nvSpPr>
          <p:spPr>
            <a:xfrm>
              <a:off x="3351794" y="3003728"/>
              <a:ext cx="1786066" cy="1323439"/>
            </a:xfrm>
            <a:prstGeom prst="rect">
              <a:avLst/>
            </a:prstGeom>
            <a:solidFill>
              <a:srgbClr val="FFCC66"/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lIns="91440" tIns="45720" rIns="91440" bIns="4572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mk-MK" sz="1600" b="1" i="0" u="none" strike="noStrike" kern="1200" cap="none" spc="0" normalizeH="0" baseline="0" noProof="0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Light" panose="020B0502040204020203" pitchFamily="34" charset="0"/>
                <a:ea typeface="+mn-ea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mk-MK" sz="1600" b="1" i="0" u="none" strike="noStrike" kern="1200" cap="none" spc="0" normalizeH="0" baseline="0" noProof="0" dirty="0">
                  <a:ln w="13462">
                    <a:solidFill>
                      <a:prstClr val="white"/>
                    </a:solidFill>
                    <a:prstDash val="solid"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Bahnschrift Light" panose="020B0502040204020203" pitchFamily="34" charset="0"/>
                  <a:ea typeface="+mn-ea"/>
                  <a:cs typeface="+mn-cs"/>
                </a:rPr>
                <a:t>активен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mk-MK" sz="1600" b="1" i="0" u="none" strike="noStrike" kern="1200" cap="none" spc="0" normalizeH="0" baseline="0" noProof="0" dirty="0">
                  <a:ln w="13462">
                    <a:solidFill>
                      <a:prstClr val="white"/>
                    </a:solidFill>
                    <a:prstDash val="solid"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Bahnschrift Light" panose="020B0502040204020203" pitchFamily="34" charset="0"/>
                  <a:ea typeface="+mn-ea"/>
                  <a:cs typeface="+mn-cs"/>
                </a:rPr>
                <a:t>деконстуктивен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mk-MK" sz="1600" b="1" i="0" u="none" strike="noStrike" kern="1200" cap="none" spc="0" normalizeH="0" baseline="0" noProof="0" dirty="0">
                  <a:ln w="13462">
                    <a:solidFill>
                      <a:prstClr val="white"/>
                    </a:solidFill>
                    <a:prstDash val="solid"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Bahnschrift Light" panose="020B0502040204020203" pitchFamily="34" charset="0"/>
                  <a:ea typeface="+mn-ea"/>
                  <a:cs typeface="+mn-cs"/>
                </a:rPr>
                <a:t>одговор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1200" cap="none" spc="0" normalizeH="0" baseline="0" noProof="0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Light" panose="020B0502040204020203" pitchFamily="34" charset="0"/>
                <a:ea typeface="+mn-ea"/>
                <a:cs typeface="+mn-cs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9B329549-B2C6-4B0A-B8B9-FA48710EE490}"/>
                </a:ext>
              </a:extLst>
            </p:cNvPr>
            <p:cNvSpPr/>
            <p:nvPr/>
          </p:nvSpPr>
          <p:spPr>
            <a:xfrm>
              <a:off x="1418113" y="3003727"/>
              <a:ext cx="1545616" cy="1323439"/>
            </a:xfrm>
            <a:prstGeom prst="rect">
              <a:avLst/>
            </a:prstGeom>
            <a:solidFill>
              <a:srgbClr val="FFCC66"/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lIns="91440" tIns="45720" rIns="91440" bIns="4572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mk-MK" sz="1600" b="1" i="0" u="none" strike="noStrike" kern="1200" cap="none" spc="0" normalizeH="0" baseline="0" noProof="0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Light" panose="020B0502040204020203" pitchFamily="34" charset="0"/>
                <a:ea typeface="+mn-ea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mk-MK" sz="1600" b="1" i="0" u="none" strike="noStrike" kern="1200" cap="none" spc="0" normalizeH="0" baseline="0" noProof="0" dirty="0">
                  <a:ln w="13462">
                    <a:solidFill>
                      <a:prstClr val="white"/>
                    </a:solidFill>
                    <a:prstDash val="solid"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Bahnschrift Light" panose="020B0502040204020203" pitchFamily="34" charset="0"/>
                  <a:ea typeface="+mn-ea"/>
                  <a:cs typeface="+mn-cs"/>
                </a:rPr>
                <a:t>активен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mk-MK" sz="1600" b="1" i="0" u="none" strike="noStrike" kern="1200" cap="none" spc="0" normalizeH="0" baseline="0" noProof="0" dirty="0">
                  <a:ln w="13462">
                    <a:solidFill>
                      <a:prstClr val="white"/>
                    </a:solidFill>
                    <a:prstDash val="solid"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Bahnschrift Light" panose="020B0502040204020203" pitchFamily="34" charset="0"/>
                  <a:ea typeface="+mn-ea"/>
                  <a:cs typeface="+mn-cs"/>
                </a:rPr>
                <a:t>констуктивен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mk-MK" sz="1600" b="1" i="0" u="none" strike="noStrike" kern="1200" cap="none" spc="0" normalizeH="0" baseline="0" noProof="0" dirty="0">
                  <a:ln w="13462">
                    <a:solidFill>
                      <a:prstClr val="white"/>
                    </a:solidFill>
                    <a:prstDash val="solid"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Bahnschrift Light" panose="020B0502040204020203" pitchFamily="34" charset="0"/>
                  <a:ea typeface="+mn-ea"/>
                  <a:cs typeface="+mn-cs"/>
                </a:rPr>
                <a:t>одговор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1200" cap="none" spc="0" normalizeH="0" baseline="0" noProof="0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Light" panose="020B0502040204020203" pitchFamily="34" charset="0"/>
                <a:ea typeface="+mn-ea"/>
                <a:cs typeface="+mn-cs"/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DDD2DC27-7785-4467-8DB3-208FE9B19965}"/>
              </a:ext>
            </a:extLst>
          </p:cNvPr>
          <p:cNvSpPr txBox="1"/>
          <p:nvPr/>
        </p:nvSpPr>
        <p:spPr>
          <a:xfrm>
            <a:off x="931178" y="1930400"/>
            <a:ext cx="7550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k-M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Постојат 4 типа на одговор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9415228"/>
      </p:ext>
    </p:extLst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DDF716-643D-4F59-B71D-B844D4EC4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Вовед – справување со конфликт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8CA06EF-A1BB-4B5D-9496-637CFD881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1035617"/>
          </a:xfrm>
        </p:spPr>
        <p:txBody>
          <a:bodyPr/>
          <a:lstStyle/>
          <a:p>
            <a:r>
              <a:rPr lang="mk-MK" dirty="0"/>
              <a:t>Активност – Видео</a:t>
            </a:r>
          </a:p>
          <a:p>
            <a:r>
              <a:rPr lang="en-US" dirty="0">
                <a:hlinkClick r:id="rId2"/>
              </a:rPr>
              <a:t>Active Constructive Responding - YouTube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38E95F2-3EB5-4EBC-9BB4-1D6419931783}"/>
              </a:ext>
            </a:extLst>
          </p:cNvPr>
          <p:cNvSpPr txBox="1"/>
          <p:nvPr/>
        </p:nvSpPr>
        <p:spPr>
          <a:xfrm>
            <a:off x="830509" y="3196206"/>
            <a:ext cx="80282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mk-MK" dirty="0"/>
              <a:t>Многу е важно: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mk-MK" dirty="0"/>
              <a:t>Што ќе кажеш..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mk-MK" dirty="0"/>
              <a:t>Времето кое ќе го одвоиш...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mk-MK" b="1" dirty="0">
                <a:solidFill>
                  <a:schemeClr val="accent5"/>
                </a:solidFill>
              </a:rPr>
              <a:t>Најважно е - </a:t>
            </a:r>
            <a:r>
              <a:rPr lang="mk-MK" dirty="0"/>
              <a:t>Што ќе направиш после разговорот... Сите правиме грешки, за спречување на конфликти многу важно е како што ќе направиме после...</a:t>
            </a:r>
          </a:p>
          <a:p>
            <a:pPr lvl="1"/>
            <a:r>
              <a:rPr lang="mk-MK" dirty="0"/>
              <a:t>(Пр: Немав доволно време вчера, но денеска имам...) - 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6C7D24C-1036-470E-9D58-4E2B2B1A42EF}"/>
              </a:ext>
            </a:extLst>
          </p:cNvPr>
          <p:cNvSpPr txBox="1"/>
          <p:nvPr/>
        </p:nvSpPr>
        <p:spPr>
          <a:xfrm>
            <a:off x="830509" y="5318620"/>
            <a:ext cx="8028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mk-MK" dirty="0"/>
              <a:t>Активност – Комуницирај со себе си...</a:t>
            </a:r>
          </a:p>
          <a:p>
            <a:r>
              <a:rPr lang="mk-MK" dirty="0"/>
              <a:t>Напиши – Денеска беше добар ден бидејќи ....го направив добро!!!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44869892"/>
      </p:ext>
    </p:extLst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DDF716-643D-4F59-B71D-B844D4EC4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326" y="227215"/>
            <a:ext cx="10578099" cy="786938"/>
          </a:xfrm>
        </p:spPr>
        <p:txBody>
          <a:bodyPr/>
          <a:lstStyle/>
          <a:p>
            <a:r>
              <a:rPr lang="mk-MK" dirty="0"/>
              <a:t>Стратегии за успешно менаџирање на конфликт </a:t>
            </a:r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415636" y="1080655"/>
            <a:ext cx="10706794" cy="5777345"/>
            <a:chOff x="415636" y="821230"/>
            <a:chExt cx="11074040" cy="6036770"/>
          </a:xfrm>
        </p:grpSpPr>
        <p:pic>
          <p:nvPicPr>
            <p:cNvPr id="3076" name="Picture 4" descr="See the source image">
              <a:extLst>
                <a:ext uri="{FF2B5EF4-FFF2-40B4-BE49-F238E27FC236}">
                  <a16:creationId xmlns:a16="http://schemas.microsoft.com/office/drawing/2014/main" xmlns="" id="{45E5D845-BAB3-42ED-BE2E-718ADCDE59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5636" y="821230"/>
              <a:ext cx="11074040" cy="60367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Box 12"/>
            <p:cNvSpPr txBox="1"/>
            <p:nvPr/>
          </p:nvSpPr>
          <p:spPr>
            <a:xfrm>
              <a:off x="1396537" y="914401"/>
              <a:ext cx="2959332" cy="2585323"/>
            </a:xfrm>
            <a:prstGeom prst="rect">
              <a:avLst/>
            </a:prstGeom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mk-MK" b="1" dirty="0">
                <a:solidFill>
                  <a:schemeClr val="accent5">
                    <a:lumMod val="7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endParaRPr>
            </a:p>
            <a:p>
              <a:pPr algn="ctr"/>
              <a:r>
                <a:rPr lang="mk-MK" b="1" dirty="0">
                  <a:solidFill>
                    <a:schemeClr val="accent5">
                      <a:lumMod val="75000"/>
                    </a:schemeClr>
                  </a:solidFill>
                  <a:effectLst>
                    <a:innerShdw blurRad="63500" dist="50800" dir="18900000">
                      <a:prstClr val="black">
                        <a:alpha val="50000"/>
                      </a:prstClr>
                    </a:innerShdw>
                  </a:effectLst>
                </a:rPr>
                <a:t>Висока</a:t>
              </a:r>
              <a:r>
                <a:rPr lang="mk-MK" b="1" dirty="0">
                  <a:effectLst>
                    <a:innerShdw blurRad="63500" dist="50800" dir="18900000">
                      <a:prstClr val="black">
                        <a:alpha val="50000"/>
                      </a:prstClr>
                    </a:innerShdw>
                  </a:effectLst>
                </a:rPr>
                <a:t> самоувереност</a:t>
              </a:r>
            </a:p>
            <a:p>
              <a:pPr algn="ctr"/>
              <a:r>
                <a:rPr lang="mk-MK" b="1" dirty="0">
                  <a:solidFill>
                    <a:schemeClr val="accent5">
                      <a:lumMod val="75000"/>
                    </a:schemeClr>
                  </a:solidFill>
                  <a:effectLst>
                    <a:outerShdw blurRad="139700" dist="38100" dir="9000000" algn="tr" rotWithShape="0">
                      <a:prstClr val="black">
                        <a:alpha val="40000"/>
                      </a:prstClr>
                    </a:outerShdw>
                  </a:effectLst>
                </a:rPr>
                <a:t>Ниска</a:t>
              </a:r>
              <a:r>
                <a:rPr lang="mk-MK" b="1" dirty="0">
                  <a:effectLst>
                    <a:innerShdw blurRad="63500" dist="50800" dir="18900000">
                      <a:prstClr val="black">
                        <a:alpha val="50000"/>
                      </a:prstClr>
                    </a:innerShdw>
                  </a:effectLst>
                </a:rPr>
                <a:t> соработка</a:t>
              </a:r>
            </a:p>
            <a:p>
              <a:pPr algn="ctr"/>
              <a:endParaRPr lang="mk-MK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endParaRPr>
            </a:p>
            <a:p>
              <a:pPr algn="ctr"/>
              <a:r>
                <a:rPr lang="mk-MK" b="1" dirty="0">
                  <a:solidFill>
                    <a:schemeClr val="accent5">
                      <a:lumMod val="75000"/>
                    </a:schemeClr>
                  </a:solidFill>
                  <a:effectLst>
                    <a:innerShdw blurRad="63500" dist="50800" dir="18900000">
                      <a:prstClr val="black">
                        <a:alpha val="50000"/>
                      </a:prstClr>
                    </a:innerShdw>
                  </a:effectLst>
                </a:rPr>
                <a:t>НАТПРЕВАР</a:t>
              </a:r>
            </a:p>
            <a:p>
              <a:pPr algn="ctr"/>
              <a:endParaRPr lang="mk-MK" b="1" dirty="0">
                <a:solidFill>
                  <a:schemeClr val="accent5">
                    <a:lumMod val="7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endParaRPr>
            </a:p>
            <a:p>
              <a:pPr algn="ctr"/>
              <a:r>
                <a:rPr lang="mk-MK" b="1" i="1" dirty="0">
                  <a:effectLst>
                    <a:innerShdw blurRad="63500" dist="50800" dir="18900000">
                      <a:prstClr val="black">
                        <a:alpha val="50000"/>
                      </a:prstClr>
                    </a:innerShdw>
                  </a:effectLst>
                </a:rPr>
                <a:t>Со сила се се постигнува</a:t>
              </a:r>
              <a:r>
                <a:rPr lang="mk-MK" b="1" dirty="0"/>
                <a:t>.</a:t>
              </a:r>
            </a:p>
            <a:p>
              <a:pPr algn="ctr"/>
              <a:endParaRPr lang="en-US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449184" y="3740662"/>
              <a:ext cx="2959332" cy="2308324"/>
            </a:xfrm>
            <a:prstGeom prst="rect">
              <a:avLst/>
            </a:prstGeom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mk-MK" b="1" dirty="0">
                <a:solidFill>
                  <a:schemeClr val="accent5">
                    <a:lumMod val="7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endParaRPr>
            </a:p>
            <a:p>
              <a:pPr algn="ctr"/>
              <a:r>
                <a:rPr lang="mk-MK" b="1" dirty="0">
                  <a:solidFill>
                    <a:schemeClr val="accent5">
                      <a:lumMod val="75000"/>
                    </a:schemeClr>
                  </a:solidFill>
                  <a:effectLst>
                    <a:innerShdw blurRad="63500" dist="50800" dir="18900000">
                      <a:prstClr val="black">
                        <a:alpha val="50000"/>
                      </a:prstClr>
                    </a:innerShdw>
                  </a:effectLst>
                </a:rPr>
                <a:t>Ниска</a:t>
              </a:r>
              <a:r>
                <a:rPr lang="mk-MK" b="1" dirty="0">
                  <a:effectLst>
                    <a:innerShdw blurRad="63500" dist="50800" dir="18900000">
                      <a:prstClr val="black">
                        <a:alpha val="50000"/>
                      </a:prstClr>
                    </a:innerShdw>
                  </a:effectLst>
                </a:rPr>
                <a:t> самоувереност</a:t>
              </a:r>
            </a:p>
            <a:p>
              <a:pPr algn="ctr"/>
              <a:r>
                <a:rPr lang="mk-MK" b="1" dirty="0">
                  <a:solidFill>
                    <a:schemeClr val="accent5">
                      <a:lumMod val="75000"/>
                    </a:schemeClr>
                  </a:solidFill>
                  <a:effectLst>
                    <a:outerShdw blurRad="139700" dist="38100" dir="9000000" algn="tr" rotWithShape="0">
                      <a:prstClr val="black">
                        <a:alpha val="40000"/>
                      </a:prstClr>
                    </a:outerShdw>
                  </a:effectLst>
                </a:rPr>
                <a:t>Ниска</a:t>
              </a:r>
              <a:r>
                <a:rPr lang="mk-MK" b="1" dirty="0">
                  <a:effectLst>
                    <a:innerShdw blurRad="63500" dist="50800" dir="18900000">
                      <a:prstClr val="black">
                        <a:alpha val="50000"/>
                      </a:prstClr>
                    </a:innerShdw>
                  </a:effectLst>
                </a:rPr>
                <a:t> соработка</a:t>
              </a:r>
            </a:p>
            <a:p>
              <a:pPr algn="ctr"/>
              <a:endParaRPr lang="mk-MK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endParaRPr>
            </a:p>
            <a:p>
              <a:pPr algn="ctr"/>
              <a:r>
                <a:rPr lang="mk-MK" b="1" dirty="0">
                  <a:solidFill>
                    <a:schemeClr val="accent5">
                      <a:lumMod val="75000"/>
                    </a:schemeClr>
                  </a:solidFill>
                  <a:effectLst>
                    <a:innerShdw blurRad="63500" dist="50800" dir="18900000">
                      <a:prstClr val="black">
                        <a:alpha val="50000"/>
                      </a:prstClr>
                    </a:innerShdw>
                  </a:effectLst>
                </a:rPr>
                <a:t>ИЗБЕГНУВАЊЕ</a:t>
              </a:r>
            </a:p>
            <a:p>
              <a:pPr algn="ctr"/>
              <a:endParaRPr lang="mk-MK" b="1" dirty="0">
                <a:solidFill>
                  <a:schemeClr val="accent5">
                    <a:lumMod val="7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endParaRPr>
            </a:p>
            <a:p>
              <a:pPr algn="ctr"/>
              <a:r>
                <a:rPr lang="mk-MK" b="1" i="1" dirty="0">
                  <a:effectLst>
                    <a:innerShdw blurRad="63500" dist="50800" dir="18900000">
                      <a:prstClr val="black">
                        <a:alpha val="50000"/>
                      </a:prstClr>
                    </a:innerShdw>
                  </a:effectLst>
                </a:rPr>
                <a:t>Најдобро се живее сам.</a:t>
              </a:r>
              <a:endParaRPr lang="mk-MK" b="1" dirty="0"/>
            </a:p>
            <a:p>
              <a:pPr algn="ctr"/>
              <a:endParaRPr lang="en-US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013468" y="3773978"/>
              <a:ext cx="2959332" cy="2308324"/>
            </a:xfrm>
            <a:prstGeom prst="rect">
              <a:avLst/>
            </a:prstGeom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mk-MK" b="1" dirty="0">
                <a:solidFill>
                  <a:schemeClr val="accent5">
                    <a:lumMod val="7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endParaRPr>
            </a:p>
            <a:p>
              <a:pPr algn="ctr"/>
              <a:r>
                <a:rPr lang="mk-MK" b="1" dirty="0">
                  <a:solidFill>
                    <a:schemeClr val="accent5">
                      <a:lumMod val="75000"/>
                    </a:schemeClr>
                  </a:solidFill>
                  <a:effectLst>
                    <a:innerShdw blurRad="63500" dist="50800" dir="18900000">
                      <a:prstClr val="black">
                        <a:alpha val="50000"/>
                      </a:prstClr>
                    </a:innerShdw>
                  </a:effectLst>
                </a:rPr>
                <a:t>Ниска</a:t>
              </a:r>
              <a:r>
                <a:rPr lang="mk-MK" b="1" dirty="0">
                  <a:effectLst>
                    <a:innerShdw blurRad="63500" dist="50800" dir="18900000">
                      <a:prstClr val="black">
                        <a:alpha val="50000"/>
                      </a:prstClr>
                    </a:innerShdw>
                  </a:effectLst>
                </a:rPr>
                <a:t> самоувереност</a:t>
              </a:r>
            </a:p>
            <a:p>
              <a:pPr algn="ctr"/>
              <a:r>
                <a:rPr lang="mk-MK" b="1" dirty="0">
                  <a:solidFill>
                    <a:schemeClr val="accent5">
                      <a:lumMod val="75000"/>
                    </a:schemeClr>
                  </a:solidFill>
                  <a:effectLst>
                    <a:outerShdw blurRad="139700" dist="38100" dir="9000000" algn="tr" rotWithShape="0">
                      <a:prstClr val="black">
                        <a:alpha val="40000"/>
                      </a:prstClr>
                    </a:outerShdw>
                  </a:effectLst>
                </a:rPr>
                <a:t>Висока</a:t>
              </a:r>
              <a:r>
                <a:rPr lang="mk-MK" b="1" dirty="0">
                  <a:effectLst>
                    <a:innerShdw blurRad="63500" dist="50800" dir="18900000">
                      <a:prstClr val="black">
                        <a:alpha val="50000"/>
                      </a:prstClr>
                    </a:innerShdw>
                  </a:effectLst>
                </a:rPr>
                <a:t> соработка</a:t>
              </a:r>
            </a:p>
            <a:p>
              <a:pPr algn="ctr"/>
              <a:endParaRPr lang="mk-MK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endParaRPr>
            </a:p>
            <a:p>
              <a:pPr algn="ctr"/>
              <a:r>
                <a:rPr lang="mk-MK" b="1" dirty="0">
                  <a:solidFill>
                    <a:schemeClr val="accent5">
                      <a:lumMod val="75000"/>
                    </a:schemeClr>
                  </a:solidFill>
                  <a:effectLst>
                    <a:innerShdw blurRad="63500" dist="50800" dir="18900000">
                      <a:prstClr val="black">
                        <a:alpha val="50000"/>
                      </a:prstClr>
                    </a:innerShdw>
                  </a:effectLst>
                </a:rPr>
                <a:t>ПРИЛАГОДУВАЊЕ</a:t>
              </a:r>
            </a:p>
            <a:p>
              <a:pPr algn="ctr"/>
              <a:endParaRPr lang="mk-MK" b="1" dirty="0">
                <a:solidFill>
                  <a:schemeClr val="accent5">
                    <a:lumMod val="7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endParaRPr>
            </a:p>
            <a:p>
              <a:pPr algn="ctr"/>
              <a:r>
                <a:rPr lang="mk-MK" b="1" i="1" dirty="0">
                  <a:effectLst>
                    <a:innerShdw blurRad="63500" dist="50800" dir="18900000">
                      <a:prstClr val="black">
                        <a:alpha val="50000"/>
                      </a:prstClr>
                    </a:innerShdw>
                  </a:effectLst>
                </a:rPr>
                <a:t>Убиј ги со љубезност.</a:t>
              </a:r>
              <a:endParaRPr lang="mk-MK" b="1" dirty="0"/>
            </a:p>
            <a:p>
              <a:pPr algn="ctr"/>
              <a:endParaRPr lang="en-US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738253" y="2377441"/>
              <a:ext cx="2959332" cy="2585323"/>
            </a:xfrm>
            <a:prstGeom prst="rect">
              <a:avLst/>
            </a:prstGeom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mk-MK" b="1" dirty="0">
                <a:solidFill>
                  <a:schemeClr val="accent5">
                    <a:lumMod val="7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endParaRPr>
            </a:p>
            <a:p>
              <a:pPr algn="ctr"/>
              <a:r>
                <a:rPr lang="mk-MK" b="1" dirty="0">
                  <a:solidFill>
                    <a:schemeClr val="accent5">
                      <a:lumMod val="75000"/>
                    </a:schemeClr>
                  </a:solidFill>
                  <a:effectLst>
                    <a:innerShdw blurRad="63500" dist="50800" dir="18900000">
                      <a:prstClr val="black">
                        <a:alpha val="50000"/>
                      </a:prstClr>
                    </a:innerShdw>
                  </a:effectLst>
                </a:rPr>
                <a:t>Умерена</a:t>
              </a:r>
              <a:r>
                <a:rPr lang="mk-MK" b="1" dirty="0">
                  <a:effectLst>
                    <a:innerShdw blurRad="63500" dist="50800" dir="18900000">
                      <a:prstClr val="black">
                        <a:alpha val="50000"/>
                      </a:prstClr>
                    </a:innerShdw>
                  </a:effectLst>
                </a:rPr>
                <a:t> самоувереност</a:t>
              </a:r>
            </a:p>
            <a:p>
              <a:pPr algn="ctr"/>
              <a:r>
                <a:rPr lang="mk-MK" b="1" dirty="0">
                  <a:solidFill>
                    <a:schemeClr val="accent5">
                      <a:lumMod val="75000"/>
                    </a:schemeClr>
                  </a:solidFill>
                  <a:effectLst>
                    <a:outerShdw blurRad="139700" dist="38100" dir="9000000" algn="tr" rotWithShape="0">
                      <a:prstClr val="black">
                        <a:alpha val="40000"/>
                      </a:prstClr>
                    </a:outerShdw>
                  </a:effectLst>
                </a:rPr>
                <a:t>Умерена</a:t>
              </a:r>
              <a:r>
                <a:rPr lang="mk-MK" b="1" dirty="0">
                  <a:effectLst>
                    <a:innerShdw blurRad="63500" dist="50800" dir="18900000">
                      <a:prstClr val="black">
                        <a:alpha val="50000"/>
                      </a:prstClr>
                    </a:innerShdw>
                  </a:effectLst>
                </a:rPr>
                <a:t> соработка</a:t>
              </a:r>
            </a:p>
            <a:p>
              <a:pPr algn="ctr"/>
              <a:endParaRPr lang="mk-MK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endParaRPr>
            </a:p>
            <a:p>
              <a:pPr algn="ctr"/>
              <a:r>
                <a:rPr lang="mk-MK" b="1" dirty="0">
                  <a:solidFill>
                    <a:schemeClr val="accent5">
                      <a:lumMod val="75000"/>
                    </a:schemeClr>
                  </a:solidFill>
                  <a:effectLst>
                    <a:innerShdw blurRad="63500" dist="50800" dir="18900000">
                      <a:prstClr val="black">
                        <a:alpha val="50000"/>
                      </a:prstClr>
                    </a:innerShdw>
                  </a:effectLst>
                </a:rPr>
                <a:t>КОМПРОМИС</a:t>
              </a:r>
            </a:p>
            <a:p>
              <a:pPr algn="ctr"/>
              <a:endParaRPr lang="mk-MK" b="1" dirty="0">
                <a:solidFill>
                  <a:schemeClr val="accent5">
                    <a:lumMod val="7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endParaRPr>
            </a:p>
            <a:p>
              <a:pPr algn="ctr"/>
              <a:r>
                <a:rPr lang="mk-MK" b="1" i="1" dirty="0">
                  <a:effectLst>
                    <a:innerShdw blurRad="63500" dist="50800" dir="18900000">
                      <a:prstClr val="black">
                        <a:alpha val="50000"/>
                      </a:prstClr>
                    </a:innerShdw>
                  </a:effectLst>
                </a:rPr>
                <a:t>Ајде, да ги поделиме различностите.</a:t>
              </a:r>
              <a:endParaRPr lang="mk-MK" b="1" dirty="0"/>
            </a:p>
            <a:p>
              <a:pPr algn="ctr"/>
              <a:endParaRPr lang="en-US" b="1" dirty="0"/>
            </a:p>
          </p:txBody>
        </p:sp>
        <p:sp>
          <p:nvSpPr>
            <p:cNvPr id="18" name="TextBox 17"/>
            <p:cNvSpPr txBox="1"/>
            <p:nvPr/>
          </p:nvSpPr>
          <p:spPr>
            <a:xfrm rot="16200000">
              <a:off x="-1092162" y="3192086"/>
              <a:ext cx="4172989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mk-MK" sz="2400" b="1" dirty="0"/>
                <a:t>САМОУВЕРЕНОСТ</a:t>
              </a:r>
              <a:endParaRPr lang="en-US" sz="2400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964748" y="6047200"/>
              <a:ext cx="4172989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mk-MK" sz="2400" b="1" dirty="0"/>
                <a:t>СОРАБОТКА</a:t>
              </a:r>
              <a:endParaRPr lang="en-US" sz="2400" b="1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7712433" y="1160437"/>
            <a:ext cx="2959332" cy="2492990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mk-MK" b="1" dirty="0">
              <a:solidFill>
                <a:schemeClr val="accent5">
                  <a:lumMod val="75000"/>
                </a:schemeClr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  <a:p>
            <a:pPr algn="ctr"/>
            <a:r>
              <a:rPr lang="mk-MK" b="1" dirty="0">
                <a:solidFill>
                  <a:schemeClr val="accent5">
                    <a:lumMod val="7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Висока</a:t>
            </a:r>
            <a:r>
              <a:rPr lang="mk-MK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 самоувереност</a:t>
            </a:r>
          </a:p>
          <a:p>
            <a:pPr algn="ctr"/>
            <a:r>
              <a:rPr lang="mk-MK" b="1" dirty="0">
                <a:solidFill>
                  <a:schemeClr val="accent5">
                    <a:lumMod val="75000"/>
                  </a:schemeClr>
                </a:solidFill>
                <a:effectLst>
                  <a:outerShdw blurRad="139700" dist="38100" dir="9000000" algn="tr" rotWithShape="0">
                    <a:prstClr val="black">
                      <a:alpha val="40000"/>
                    </a:prstClr>
                  </a:outerShdw>
                </a:effectLst>
              </a:rPr>
              <a:t>Висока</a:t>
            </a:r>
            <a:r>
              <a:rPr lang="mk-MK" b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 соработка</a:t>
            </a:r>
          </a:p>
          <a:p>
            <a:pPr algn="ctr"/>
            <a:endParaRPr lang="mk-MK" b="1" dirty="0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  <a:p>
            <a:pPr algn="ctr"/>
            <a:r>
              <a:rPr lang="mk-MK" b="1" dirty="0">
                <a:solidFill>
                  <a:schemeClr val="accent5">
                    <a:lumMod val="7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СОРАБОТКА</a:t>
            </a:r>
          </a:p>
          <a:p>
            <a:pPr algn="ctr"/>
            <a:endParaRPr lang="mk-MK" b="1" dirty="0">
              <a:solidFill>
                <a:schemeClr val="accent5">
                  <a:lumMod val="75000"/>
                </a:schemeClr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  <a:p>
            <a:pPr algn="ctr"/>
            <a:r>
              <a:rPr lang="mk-MK" sz="1600" b="1" i="1" dirty="0"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Две глави подобро размислуваат отколку една.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3006131290"/>
      </p:ext>
    </p:extLst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DDF716-643D-4F59-B71D-B844D4EC4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Стратегии за успешно менаџирање на конфликт 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833242C7-9D81-430F-94DE-99F434913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44911"/>
            <a:ext cx="8596668" cy="4296452"/>
          </a:xfrm>
        </p:spPr>
        <p:txBody>
          <a:bodyPr/>
          <a:lstStyle/>
          <a:p>
            <a:r>
              <a:rPr lang="mk-MK" dirty="0"/>
              <a:t>Активност – Што ќе вечераме?</a:t>
            </a:r>
          </a:p>
          <a:p>
            <a:pPr lvl="1"/>
            <a:r>
              <a:rPr lang="mk-MK" dirty="0"/>
              <a:t>Секој индивидуално одговара на лист хартија;</a:t>
            </a:r>
          </a:p>
          <a:p>
            <a:pPr lvl="1"/>
            <a:r>
              <a:rPr lang="mk-MK" dirty="0"/>
              <a:t>Се формираат семејства. Секое семејство донесува заедничка одлука...</a:t>
            </a:r>
          </a:p>
          <a:p>
            <a:pPr marL="457200" lvl="1" indent="0">
              <a:buNone/>
            </a:pPr>
            <a:endParaRPr lang="mk-MK" dirty="0"/>
          </a:p>
          <a:p>
            <a:pPr marL="457200" lvl="1" indent="0">
              <a:buNone/>
            </a:pPr>
            <a:endParaRPr lang="mk-MK" dirty="0"/>
          </a:p>
          <a:p>
            <a:pPr marL="457200" lvl="1" indent="0">
              <a:buNone/>
            </a:pPr>
            <a:endParaRPr lang="mk-MK" dirty="0"/>
          </a:p>
          <a:p>
            <a:pPr marL="457200" lvl="1" indent="0">
              <a:buNone/>
            </a:pPr>
            <a:endParaRPr lang="mk-MK" dirty="0"/>
          </a:p>
          <a:p>
            <a:pPr indent="-285750">
              <a:buFont typeface="Wingdings" panose="05000000000000000000" pitchFamily="2" charset="2"/>
              <a:buChar char="Ø"/>
            </a:pPr>
            <a:r>
              <a:rPr lang="mk-MK" dirty="0"/>
              <a:t>За секоја одлука треба добро да размислиме и да се фокусираме на нашите потреби!</a:t>
            </a:r>
          </a:p>
          <a:p>
            <a:pPr indent="-285750">
              <a:buFont typeface="Wingdings" panose="05000000000000000000" pitchFamily="2" charset="2"/>
              <a:buChar char="Ø"/>
            </a:pPr>
            <a:r>
              <a:rPr lang="mk-MK" dirty="0"/>
              <a:t>Секогаш треба да сме свесни за нашата потреба и таа треба да ни биде водич во донесување на одлуки!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08698591"/>
      </p:ext>
    </p:extLst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410</Words>
  <Application>Microsoft Office PowerPoint</Application>
  <PresentationFormat>Custom</PresentationFormat>
  <Paragraphs>110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Facet</vt:lpstr>
      <vt:lpstr>Inteligjenca emocionale</vt:lpstr>
      <vt:lpstr>Вовед – Справување со конфликт</vt:lpstr>
      <vt:lpstr>Вовед – Справување со конфликт</vt:lpstr>
      <vt:lpstr>Вовед – справување со конфликт</vt:lpstr>
      <vt:lpstr>Вовед – справување со конфликт </vt:lpstr>
      <vt:lpstr>Стратегии за успешно менаџирање на конфликт </vt:lpstr>
      <vt:lpstr>Стратегии за успешно менаџирање на конфликт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Вовед – Справување со конфликт</dc:title>
  <dc:creator>Фросина Манева</dc:creator>
  <cp:lastModifiedBy>USER</cp:lastModifiedBy>
  <cp:revision>2</cp:revision>
  <dcterms:created xsi:type="dcterms:W3CDTF">2022-05-08T19:06:35Z</dcterms:created>
  <dcterms:modified xsi:type="dcterms:W3CDTF">2022-09-19T07:44:51Z</dcterms:modified>
</cp:coreProperties>
</file>