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14" r:id="rId5"/>
    <p:sldId id="273" r:id="rId6"/>
    <p:sldId id="289" r:id="rId7"/>
    <p:sldId id="292" r:id="rId8"/>
    <p:sldId id="294" r:id="rId9"/>
    <p:sldId id="295" r:id="rId10"/>
    <p:sldId id="296" r:id="rId11"/>
    <p:sldId id="297" r:id="rId12"/>
    <p:sldId id="298" r:id="rId13"/>
    <p:sldId id="300" r:id="rId14"/>
    <p:sldId id="299" r:id="rId15"/>
    <p:sldId id="261" r:id="rId16"/>
    <p:sldId id="291" r:id="rId17"/>
    <p:sldId id="302" r:id="rId18"/>
    <p:sldId id="303" r:id="rId19"/>
    <p:sldId id="301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19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9413" y="663263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132299" y="633947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663262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1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655093" y="54592"/>
            <a:ext cx="1276350" cy="466725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2444680" y="157343"/>
            <a:ext cx="1600200" cy="409575"/>
          </a:xfrm>
          <a:prstGeom prst="rect">
            <a:avLst/>
          </a:prstGeom>
          <a:noFill/>
        </p:spPr>
      </p:pic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817660" y="98377"/>
            <a:ext cx="1666875" cy="466725"/>
          </a:xfrm>
          <a:prstGeom prst="rect">
            <a:avLst/>
          </a:prstGeom>
          <a:noFill/>
        </p:spPr>
      </p:pic>
      <p:sp>
        <p:nvSpPr>
          <p:cNvPr id="15" name="Text Box 5"/>
          <p:cNvSpPr txBox="1">
            <a:spLocks noChangeArrowheads="1"/>
          </p:cNvSpPr>
          <p:nvPr userDrawn="1"/>
        </p:nvSpPr>
        <p:spPr bwMode="auto">
          <a:xfrm>
            <a:off x="7022626" y="116005"/>
            <a:ext cx="1762125" cy="504825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mk-MK" sz="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Ерасмус+ К101 „Справување со меѓуврсничко насилство и конфликти“</a:t>
            </a:r>
            <a:endParaRPr kumimoji="0" lang="mk-M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OO</a:t>
            </a:r>
            <a:r>
              <a:rPr kumimoji="0" lang="mk-MK" sz="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„Толи Зордумис“, Куманово</a:t>
            </a:r>
            <a:endParaRPr kumimoji="0" lang="mk-M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kumimoji="0" lang="mk-M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FNiTvgrcOA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wo8jUxIm0c" TargetMode="External"/><Relationship Id="rId2" Type="http://schemas.openxmlformats.org/officeDocument/2006/relationships/hyperlink" Target="https://www.youtube.com/watch?v=FNiTvgrcOA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QTsUEOUaWpY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xmlns="" id="{42D4960A-896E-4F6B-BF65-B4662AC9D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err="1">
                <a:solidFill>
                  <a:srgbClr val="FFFFFF"/>
                </a:solidFill>
              </a:rPr>
              <a:t>Inteligjenca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emocionale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2560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5840" y="836023"/>
            <a:ext cx="2893558" cy="1058092"/>
          </a:xfrm>
          <a:prstGeom prst="rect">
            <a:avLst/>
          </a:prstGeom>
          <a:noFill/>
        </p:spPr>
      </p:pic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0376" y="1080677"/>
            <a:ext cx="2922887" cy="748120"/>
          </a:xfrm>
          <a:prstGeom prst="rect">
            <a:avLst/>
          </a:prstGeom>
          <a:noFill/>
        </p:spPr>
      </p:pic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0857" y="1046117"/>
            <a:ext cx="2935257" cy="821872"/>
          </a:xfrm>
          <a:prstGeom prst="rect">
            <a:avLst/>
          </a:prstGeom>
          <a:noFill/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142309" y="2939143"/>
            <a:ext cx="6622868" cy="1489166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mk-MK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Ерасмус+ К101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mk-MK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„Справување со меѓуврсничко насилство и конфликти“</a:t>
            </a:r>
            <a:endParaRPr kumimoji="0" lang="mk-MK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OO</a:t>
            </a:r>
            <a:r>
              <a:rPr kumimoji="0" lang="mk-MK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„Толи Зордумис“, Куманово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lang="en-US" b="1" i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lang="mk-MK" b="1" i="1" dirty="0" smtClean="0">
                <a:latin typeface="Calibri" pitchFamily="34" charset="0"/>
                <a:cs typeface="Times New Roman" pitchFamily="18" charset="0"/>
              </a:rPr>
              <a:t>октомври, 2021-септември, 2022</a:t>
            </a:r>
            <a:endParaRPr kumimoji="0" lang="mk-MK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endParaRPr kumimoji="0" lang="mk-M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k-MK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k-MK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138112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k-MK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mk-M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22479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k-MK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mk-M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17182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00371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BF0186-9D00-BF88-07E5-4E9CC48AC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>
                <a:solidFill>
                  <a:srgbClr val="0070C0"/>
                </a:solidFill>
              </a:rPr>
              <a:t>самомотивација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F4409A1-5BE7-E61D-0EB2-7B42959B6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0613" y="933450"/>
            <a:ext cx="6651625" cy="498795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B1B118-923E-C8B0-E54C-A2BDC7F2C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mk-MK" sz="2800" dirty="0">
                <a:solidFill>
                  <a:srgbClr val="FF0000"/>
                </a:solidFill>
              </a:rPr>
              <a:t>Страст (желба) со многу енергија да се работи на поставените цели.</a:t>
            </a:r>
          </a:p>
        </p:txBody>
      </p:sp>
    </p:spTree>
    <p:extLst>
      <p:ext uri="{BB962C8B-B14F-4D97-AF65-F5344CB8AC3E}">
        <p14:creationId xmlns:p14="http://schemas.microsoft.com/office/powerpoint/2010/main" xmlns="" val="2013668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6B05E5-25DD-2D89-3EE8-37AE757DE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3600" dirty="0">
                <a:solidFill>
                  <a:srgbClr val="0070C0"/>
                </a:solidFill>
              </a:rPr>
              <a:t>СОЦИЈАЛНИ ВЕШТИНИ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E96A7203-D322-8E01-E040-173918206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0613" y="1185258"/>
            <a:ext cx="6651625" cy="464782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AB27DF-98A4-7131-B9D5-375AA0584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mk-MK" sz="2000" dirty="0">
                <a:solidFill>
                  <a:srgbClr val="002060"/>
                </a:solidFill>
              </a:rPr>
              <a:t>Претходните компоненти се содржат овде:</a:t>
            </a:r>
          </a:p>
          <a:p>
            <a:r>
              <a:rPr lang="mk-MK" sz="2000" dirty="0">
                <a:solidFill>
                  <a:srgbClr val="002060"/>
                </a:solidFill>
              </a:rPr>
              <a:t>-свесноста за своите и туѓите емоции се користи за успешно снаоѓање со другите луѓе на работа и дома.</a:t>
            </a:r>
          </a:p>
        </p:txBody>
      </p:sp>
    </p:spTree>
    <p:extLst>
      <p:ext uri="{BB962C8B-B14F-4D97-AF65-F5344CB8AC3E}">
        <p14:creationId xmlns:p14="http://schemas.microsoft.com/office/powerpoint/2010/main" xmlns="" val="1606279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0267EB-7958-49C1-9BA7-ECB8EADEF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2800" dirty="0">
                <a:solidFill>
                  <a:srgbClr val="0070C0"/>
                </a:solidFill>
              </a:rPr>
              <a:t/>
            </a:r>
            <a:br>
              <a:rPr lang="mk-MK" sz="2800" dirty="0">
                <a:solidFill>
                  <a:srgbClr val="0070C0"/>
                </a:solidFill>
              </a:rPr>
            </a:br>
            <a:r>
              <a:rPr lang="mk-MK" sz="2800" dirty="0">
                <a:solidFill>
                  <a:srgbClr val="0070C0"/>
                </a:solidFill>
              </a:rPr>
              <a:t/>
            </a:r>
            <a:br>
              <a:rPr lang="mk-MK" sz="2800" dirty="0">
                <a:solidFill>
                  <a:srgbClr val="0070C0"/>
                </a:solidFill>
              </a:rPr>
            </a:br>
            <a:r>
              <a:rPr lang="mk-MK" sz="2800" dirty="0">
                <a:solidFill>
                  <a:srgbClr val="0070C0"/>
                </a:solidFill>
              </a:rPr>
              <a:t>Основни емоции</a:t>
            </a:r>
            <a:br>
              <a:rPr lang="mk-MK" sz="2800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22CFEF-D8AE-4AEB-B45A-D32F3784B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210" y="1953087"/>
            <a:ext cx="3416625" cy="35207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mk-MK" dirty="0"/>
          </a:p>
          <a:p>
            <a:pPr lvl="1"/>
            <a:r>
              <a:rPr lang="mk-MK" sz="2400" dirty="0">
                <a:solidFill>
                  <a:srgbClr val="002060"/>
                </a:solidFill>
              </a:rPr>
              <a:t>радост</a:t>
            </a:r>
          </a:p>
          <a:p>
            <a:pPr lvl="1"/>
            <a:r>
              <a:rPr lang="mk-MK" sz="2400" dirty="0">
                <a:solidFill>
                  <a:srgbClr val="002060"/>
                </a:solidFill>
              </a:rPr>
              <a:t>страв</a:t>
            </a:r>
          </a:p>
          <a:p>
            <a:pPr lvl="1"/>
            <a:r>
              <a:rPr lang="mk-MK" sz="2400" dirty="0">
                <a:solidFill>
                  <a:srgbClr val="002060"/>
                </a:solidFill>
              </a:rPr>
              <a:t>тага</a:t>
            </a:r>
          </a:p>
          <a:p>
            <a:pPr lvl="1"/>
            <a:r>
              <a:rPr lang="mk-MK" sz="2400" dirty="0">
                <a:solidFill>
                  <a:srgbClr val="002060"/>
                </a:solidFill>
              </a:rPr>
              <a:t> гнев</a:t>
            </a:r>
          </a:p>
          <a:p>
            <a:pPr lvl="1"/>
            <a:r>
              <a:rPr lang="mk-MK" sz="2400" dirty="0">
                <a:solidFill>
                  <a:srgbClr val="002060"/>
                </a:solidFill>
              </a:rPr>
              <a:t>одвратност</a:t>
            </a:r>
          </a:p>
          <a:p>
            <a:pPr lvl="1"/>
            <a:r>
              <a:rPr lang="mk-MK" sz="2400" dirty="0">
                <a:solidFill>
                  <a:srgbClr val="002060"/>
                </a:solidFill>
              </a:rPr>
              <a:t>изненадување</a:t>
            </a:r>
          </a:p>
        </p:txBody>
      </p:sp>
      <p:pic>
        <p:nvPicPr>
          <p:cNvPr id="4" name="Google Shape;519;p25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436117" y="1498078"/>
            <a:ext cx="5731341" cy="43672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/>
          <p:cNvGrpSpPr/>
          <p:nvPr/>
        </p:nvGrpSpPr>
        <p:grpSpPr>
          <a:xfrm>
            <a:off x="4524894" y="3311236"/>
            <a:ext cx="5433753" cy="2635936"/>
            <a:chOff x="4524894" y="3311236"/>
            <a:chExt cx="5433753" cy="2635936"/>
          </a:xfrm>
        </p:grpSpPr>
        <p:sp>
          <p:nvSpPr>
            <p:cNvPr id="5" name="TextBox 4"/>
            <p:cNvSpPr txBox="1"/>
            <p:nvPr/>
          </p:nvSpPr>
          <p:spPr>
            <a:xfrm>
              <a:off x="4588625" y="3391593"/>
              <a:ext cx="1363288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mk-MK" b="1" dirty="0"/>
                <a:t>РАДОСТ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20195" y="3311238"/>
              <a:ext cx="1363288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mk-MK" b="1" dirty="0"/>
                <a:t>ТАГА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32369" y="3311236"/>
              <a:ext cx="16265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mk-MK" b="1" dirty="0"/>
                <a:t>СТРАВ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24894" y="5539048"/>
              <a:ext cx="1363288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mk-MK" b="1" dirty="0"/>
                <a:t>ЛУТИНА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87634" y="5526791"/>
              <a:ext cx="202830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mk-MK" sz="1600" b="1" dirty="0"/>
                <a:t>ИЗНЕНАДУВАЊЕ</a:t>
              </a:r>
              <a:endParaRPr lang="en-US" sz="1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04659" y="5577840"/>
              <a:ext cx="17539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mk-MK" b="1" dirty="0"/>
                <a:t>ОДВРАТНОСТ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545783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9190CB-2670-D573-9472-8098065BF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>
                <a:solidFill>
                  <a:schemeClr val="accent1">
                    <a:lumMod val="50000"/>
                  </a:schemeClr>
                </a:solidFill>
              </a:rPr>
              <a:t>Тркало на емоции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781415E-D8DA-E5FC-A9BD-115A34CD0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7817" y="248575"/>
            <a:ext cx="11290859" cy="4044025"/>
          </a:xfrm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71AD14-C27C-6478-584C-EE6D08766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mk-MK" dirty="0"/>
              <a:t>според Плачик</a:t>
            </a:r>
          </a:p>
        </p:txBody>
      </p:sp>
      <p:pic>
        <p:nvPicPr>
          <p:cNvPr id="6" name="Picture 2" descr="Нема достапен опис">
            <a:extLst>
              <a:ext uri="{FF2B5EF4-FFF2-40B4-BE49-F238E27FC236}">
                <a16:creationId xmlns:a16="http://schemas.microsoft.com/office/drawing/2014/main" xmlns="" id="{56EF3F37-C836-46C0-7E2A-637EEB5D5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6478" y="523783"/>
            <a:ext cx="8072199" cy="6178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2006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571C55-D682-272C-2BAA-3AAA618F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>
                <a:solidFill>
                  <a:srgbClr val="0070C0"/>
                </a:solidFill>
              </a:rPr>
              <a:t>Стратегии за управување со емоциите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FAFC76D-6C6E-A534-F11D-D975B8BEA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4322" y="2578786"/>
            <a:ext cx="5566299" cy="2857500"/>
          </a:xfrm>
        </p:spPr>
      </p:pic>
    </p:spTree>
    <p:extLst>
      <p:ext uri="{BB962C8B-B14F-4D97-AF65-F5344CB8AC3E}">
        <p14:creationId xmlns:p14="http://schemas.microsoft.com/office/powerpoint/2010/main" xmlns="" val="262075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81FFCB-AD4E-8F97-94CE-EA3E7E88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>
                <a:solidFill>
                  <a:srgbClr val="0070C0"/>
                </a:solidFill>
              </a:rPr>
              <a:t>Медитации, јога, разговор со пријатели, мајндфулнес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mk-MK" dirty="0">
                <a:solidFill>
                  <a:srgbClr val="0070C0"/>
                </a:solidFill>
              </a:rPr>
              <a:t>техники...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CB1C01BC-AB08-603F-9FF7-F38199ECBE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1025" y="2312723"/>
            <a:ext cx="5194300" cy="346286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A53FF10C-327C-3C32-4D06-0147D53037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6675" y="2312723"/>
            <a:ext cx="5194300" cy="3462866"/>
          </a:xfrm>
        </p:spPr>
      </p:pic>
    </p:spTree>
    <p:extLst>
      <p:ext uri="{BB962C8B-B14F-4D97-AF65-F5344CB8AC3E}">
        <p14:creationId xmlns:p14="http://schemas.microsoft.com/office/powerpoint/2010/main" xmlns="" val="1903833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8021DE-D0C3-6022-A305-E5139F3B1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Мајндфулнес – свесно внимание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     </a:t>
            </a:r>
            <a:r>
              <a:rPr lang="en-US" sz="1050" dirty="0">
                <a:solidFill>
                  <a:srgbClr val="F7B61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en-US" sz="1050" dirty="0">
                <a:solidFill>
                  <a:srgbClr val="F7B61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en-US" sz="1050" dirty="0">
                <a:solidFill>
                  <a:srgbClr val="F7B61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en-US" sz="1050" dirty="0">
                <a:solidFill>
                  <a:srgbClr val="F7B61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en-US" sz="105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5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https://www.youtube.com/watch?v=FNiTvgrcOAs</a:t>
            </a:r>
            <a:r>
              <a:rPr lang="mk-MK" sz="1050" dirty="0">
                <a:solidFill>
                  <a:srgbClr val="00B0F0"/>
                </a:solidFill>
              </a:rPr>
              <a:t/>
            </a:r>
            <a:br>
              <a:rPr lang="mk-MK" sz="1050" dirty="0">
                <a:solidFill>
                  <a:srgbClr val="00B0F0"/>
                </a:solidFill>
              </a:rPr>
            </a:br>
            <a:endParaRPr lang="mk-MK" sz="1400" dirty="0">
              <a:solidFill>
                <a:srgbClr val="00B0F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14F3C74-A34A-C1C4-FA57-25D19B2BC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65967" y="2341563"/>
            <a:ext cx="6460065" cy="3633787"/>
          </a:xfrm>
        </p:spPr>
      </p:pic>
    </p:spTree>
    <p:extLst>
      <p:ext uri="{BB962C8B-B14F-4D97-AF65-F5344CB8AC3E}">
        <p14:creationId xmlns:p14="http://schemas.microsoft.com/office/powerpoint/2010/main" xmlns="" val="1930524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8021DE-D0C3-6022-A305-E5139F3B1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Мајндфулнес – како децата го објаснуваат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     </a:t>
            </a:r>
            <a:r>
              <a:rPr lang="en-US" sz="1050" dirty="0">
                <a:solidFill>
                  <a:srgbClr val="F7B61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en-US" sz="1050" dirty="0">
                <a:solidFill>
                  <a:srgbClr val="F7B61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en-US" sz="1050" dirty="0">
                <a:solidFill>
                  <a:srgbClr val="F7B61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en-US" sz="1050" dirty="0">
                <a:solidFill>
                  <a:srgbClr val="F7B61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en-US" sz="18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https://www.youtube.com/watch?v=awo8jUxIm0c</a:t>
            </a:r>
            <a:r>
              <a:rPr lang="mk-MK" sz="1050" dirty="0">
                <a:solidFill>
                  <a:srgbClr val="00B0F0"/>
                </a:solidFill>
              </a:rPr>
              <a:t/>
            </a:r>
            <a:br>
              <a:rPr lang="mk-MK" sz="1050" dirty="0">
                <a:solidFill>
                  <a:srgbClr val="00B0F0"/>
                </a:solidFill>
              </a:rPr>
            </a:br>
            <a:endParaRPr lang="mk-MK" sz="1400" dirty="0">
              <a:solidFill>
                <a:srgbClr val="00B0F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3DAF8324-1FC1-FA15-99EF-2670AED89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64816" y="1890876"/>
            <a:ext cx="9454717" cy="4785132"/>
          </a:xfrm>
        </p:spPr>
      </p:pic>
    </p:spTree>
    <p:extLst>
      <p:ext uri="{BB962C8B-B14F-4D97-AF65-F5344CB8AC3E}">
        <p14:creationId xmlns:p14="http://schemas.microsoft.com/office/powerpoint/2010/main" xmlns="" val="3551368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624EC3-2036-9552-D7A2-6BC0E7776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mk-MK" dirty="0">
                <a:solidFill>
                  <a:srgbClr val="0070C0"/>
                </a:solidFill>
              </a:rPr>
              <a:t/>
            </a:r>
            <a:br>
              <a:rPr lang="mk-MK" dirty="0">
                <a:solidFill>
                  <a:srgbClr val="0070C0"/>
                </a:solidFill>
              </a:rPr>
            </a:br>
            <a:r>
              <a:rPr lang="mk-MK" dirty="0">
                <a:solidFill>
                  <a:srgbClr val="0070C0"/>
                </a:solidFill>
              </a:rPr>
              <a:t>Што е всушност мајндфулнес на секојдневно ниво? </a:t>
            </a:r>
            <a:br>
              <a:rPr lang="mk-MK" dirty="0">
                <a:solidFill>
                  <a:srgbClr val="0070C0"/>
                </a:solidFill>
              </a:rPr>
            </a:br>
            <a:r>
              <a:rPr lang="mk-MK" dirty="0">
                <a:solidFill>
                  <a:srgbClr val="0070C0"/>
                </a:solidFill>
              </a:rPr>
              <a:t/>
            </a:r>
            <a:br>
              <a:rPr lang="mk-MK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https://www.youtube.com/watch?v=QTsUEOUaWpY</a:t>
            </a:r>
            <a:endParaRPr lang="mk-MK" sz="16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F900B64C-5357-D16A-563C-31FA392BF4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81025" y="2583260"/>
            <a:ext cx="5194300" cy="292179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51A7B404-FA88-CB3B-5386-BA299FE3C6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76512" y="2583259"/>
            <a:ext cx="4758431" cy="2921793"/>
          </a:xfrm>
        </p:spPr>
      </p:pic>
    </p:spTree>
    <p:extLst>
      <p:ext uri="{BB962C8B-B14F-4D97-AF65-F5344CB8AC3E}">
        <p14:creationId xmlns:p14="http://schemas.microsoft.com/office/powerpoint/2010/main" xmlns="" val="1681507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AC298-FAC8-C6D9-B68B-3D3C81FC4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>
                <a:solidFill>
                  <a:srgbClr val="0070C0"/>
                </a:solidFill>
              </a:rPr>
              <a:t>Ова беше нашата презентација!</a:t>
            </a:r>
            <a:br>
              <a:rPr lang="mk-MK" dirty="0">
                <a:solidFill>
                  <a:srgbClr val="0070C0"/>
                </a:solidFill>
              </a:rPr>
            </a:br>
            <a:r>
              <a:rPr lang="mk-MK" dirty="0">
                <a:solidFill>
                  <a:srgbClr val="0070C0"/>
                </a:solidFill>
              </a:rPr>
              <a:t>но тоа не е сѐ! Наместо крај -</a:t>
            </a:r>
            <a:br>
              <a:rPr lang="mk-MK" dirty="0">
                <a:solidFill>
                  <a:srgbClr val="0070C0"/>
                </a:solidFill>
              </a:rPr>
            </a:br>
            <a:r>
              <a:rPr lang="mk-MK" dirty="0">
                <a:solidFill>
                  <a:srgbClr val="0070C0"/>
                </a:solidFill>
              </a:rPr>
              <a:t>добивате краток тест за емоционална интелигенција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05A2F6-0390-AA0D-6058-FCEFAE6A30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mk-MK" sz="3200" dirty="0">
                <a:solidFill>
                  <a:srgbClr val="7030A0"/>
                </a:solidFill>
              </a:rPr>
              <a:t>Па да почнеме!</a:t>
            </a:r>
          </a:p>
        </p:txBody>
      </p:sp>
    </p:spTree>
    <p:extLst>
      <p:ext uri="{BB962C8B-B14F-4D97-AF65-F5344CB8AC3E}">
        <p14:creationId xmlns:p14="http://schemas.microsoft.com/office/powerpoint/2010/main" xmlns="" val="1221644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xmlns="" id="{42D4960A-896E-4F6B-BF65-B4662AC9D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xmlns="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7017" y="511006"/>
            <a:ext cx="7519673" cy="584584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5684944A-8803-462C-84C5-4576C56A77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pPr algn="ctr"/>
            <a:r>
              <a:rPr lang="mk-MK" sz="2800" dirty="0">
                <a:solidFill>
                  <a:srgbClr val="FFFFFF"/>
                </a:solidFill>
              </a:rPr>
              <a:t>Емоционална интелигенција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E07F3B49-8C20-42F5-831D-59306D05F6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 lnSpcReduction="10000"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  <a:alpha val="75000"/>
                  </a:schemeClr>
                </a:solidFill>
              </a:rPr>
              <a:t>Mindfulness</a:t>
            </a:r>
          </a:p>
        </p:txBody>
      </p:sp>
    </p:spTree>
    <p:extLst>
      <p:ext uri="{BB962C8B-B14F-4D97-AF65-F5344CB8AC3E}">
        <p14:creationId xmlns:p14="http://schemas.microsoft.com/office/powerpoint/2010/main" xmlns="" val="2424003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67870-C660-0AC6-D9CF-B617BFB6F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размислете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BCC78B-9E73-20CE-BCB0-1184365B1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1" y="1820343"/>
            <a:ext cx="5194769" cy="988332"/>
          </a:xfrm>
        </p:spPr>
        <p:txBody>
          <a:bodyPr/>
          <a:lstStyle/>
          <a:p>
            <a:r>
              <a:rPr lang="mk-MK" sz="2800" dirty="0">
                <a:solidFill>
                  <a:srgbClr val="00B0F0"/>
                </a:solidFill>
              </a:rPr>
              <a:t>Вивиен е: 1) повредена и тажна / 2)возбудена и среќна?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AD50AFD5-B3AA-3BA2-414B-428A0A5847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703" y="2925763"/>
            <a:ext cx="5231909" cy="293528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1C2F4BC-44DB-B109-0911-6F3EAD3AA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6039" y="1815934"/>
            <a:ext cx="5194770" cy="988331"/>
          </a:xfrm>
        </p:spPr>
        <p:txBody>
          <a:bodyPr/>
          <a:lstStyle/>
          <a:p>
            <a:r>
              <a:rPr lang="mk-MK" sz="3200" dirty="0">
                <a:solidFill>
                  <a:srgbClr val="00B0F0"/>
                </a:solidFill>
              </a:rPr>
              <a:t>Мажот е: 1) збунет / 2)изненаден?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5E233534-FD3E-4D54-6F23-1F9EE5608BB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96001" y="2925763"/>
            <a:ext cx="5054352" cy="2935287"/>
          </a:xfrm>
        </p:spPr>
      </p:pic>
    </p:spTree>
    <p:extLst>
      <p:ext uri="{BB962C8B-B14F-4D97-AF65-F5344CB8AC3E}">
        <p14:creationId xmlns:p14="http://schemas.microsoft.com/office/powerpoint/2010/main" xmlns="" val="3989853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57697E-B471-C553-A536-C3247F06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Merriweather" panose="020B0604020202020204" pitchFamily="2" charset="0"/>
              </a:rPr>
              <a:t>Вашиот пријател ве изневерил. </a:t>
            </a:r>
            <a:br>
              <a:rPr lang="ru-RU" b="1" i="0" dirty="0">
                <a:solidFill>
                  <a:srgbClr val="000000"/>
                </a:solidFill>
                <a:effectLst/>
                <a:latin typeface="Merriweather" panose="020B0604020202020204" pitchFamily="2" charset="0"/>
              </a:rPr>
            </a:br>
            <a:r>
              <a:rPr lang="ru-RU" b="1" i="0" dirty="0">
                <a:solidFill>
                  <a:srgbClr val="000000"/>
                </a:solidFill>
                <a:effectLst/>
                <a:latin typeface="Merriweather" panose="020B0604020202020204" pitchFamily="2" charset="0"/>
              </a:rPr>
              <a:t>Каква е вашата реакција:</a:t>
            </a:r>
            <a:endParaRPr lang="mk-M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E8B50A-3DA3-56F8-64D2-7188E181CA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C2B78401-76F5-AE22-3316-B0A338C559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1191" y="2250891"/>
            <a:ext cx="5194768" cy="361015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26870C7-3555-BD49-BE6E-FF39B3369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49B5B638-9875-34A5-C9EC-728566BA850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16037" y="2250891"/>
            <a:ext cx="5194767" cy="3610159"/>
          </a:xfrm>
        </p:spPr>
      </p:pic>
    </p:spTree>
    <p:extLst>
      <p:ext uri="{BB962C8B-B14F-4D97-AF65-F5344CB8AC3E}">
        <p14:creationId xmlns:p14="http://schemas.microsoft.com/office/powerpoint/2010/main" xmlns="" val="1100535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FB604-BC93-9842-F6F5-33B5BD82B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Merriweather" panose="00000500000000000000" pitchFamily="2" charset="0"/>
              </a:rPr>
              <a:t>Вашата колешка се облекла на чуден начин. Вашата реакција:</a:t>
            </a:r>
            <a:endParaRPr lang="mk-M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B93E7C-89A9-CFC0-01F3-631B64E46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B4D1733F-5485-3745-0E02-E46406CB58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1191" y="2250891"/>
            <a:ext cx="5194769" cy="361015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816209E-BB67-8BBC-6F23-BE9B75B24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A427DA50-6713-B944-3D3A-F6A23570004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16039" y="2250891"/>
            <a:ext cx="5194770" cy="3610159"/>
          </a:xfrm>
        </p:spPr>
      </p:pic>
    </p:spTree>
    <p:extLst>
      <p:ext uri="{BB962C8B-B14F-4D97-AF65-F5344CB8AC3E}">
        <p14:creationId xmlns:p14="http://schemas.microsoft.com/office/powerpoint/2010/main" xmlns="" val="2797501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7150E7-3AC2-B2FC-9703-2FBF2726C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rgbClr val="7030A0"/>
                </a:solidFill>
              </a:rPr>
              <a:t>Вашиот сопруг ви ветил дека ќе дојде дома на време, но задоцнил, и вие сте биле сами со детето цел ден. Тој објаснува дека имал многу работа и со тоа вашето незадоволство уште повеќе расте. Што се случува по враќањето:</a:t>
            </a:r>
            <a:endParaRPr lang="mk-MK" sz="1800" dirty="0">
              <a:solidFill>
                <a:srgbClr val="7030A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9F32CF-645C-AB37-94C2-754733FBE2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ECAAE9CC-11CC-47A7-DA52-A2174B21E0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1191" y="2250891"/>
            <a:ext cx="5194770" cy="361015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1EEE9D9-4246-04BF-FC42-A49AC45EE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FD60EE2F-BAC1-96FD-4AC2-1B8930372C4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16038" y="2250891"/>
            <a:ext cx="5194771" cy="3610159"/>
          </a:xfrm>
        </p:spPr>
      </p:pic>
    </p:spTree>
    <p:extLst>
      <p:ext uri="{BB962C8B-B14F-4D97-AF65-F5344CB8AC3E}">
        <p14:creationId xmlns:p14="http://schemas.microsoft.com/office/powerpoint/2010/main" xmlns="" val="603638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BD309B-CFDE-032C-CA26-0F89A026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7030A0"/>
                </a:solidFill>
                <a:effectLst/>
                <a:latin typeface="Merriweather" panose="00000500000000000000" pitchFamily="2" charset="0"/>
              </a:rPr>
              <a:t>Возачот на автобусот бил  груб со вас и ве навредил. Вашата реакција:</a:t>
            </a:r>
            <a:endParaRPr lang="mk-MK" dirty="0">
              <a:solidFill>
                <a:srgbClr val="7030A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4FC52B-B4BD-3D62-BDDB-6E1C8E7950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D6BA2EEB-52ED-889A-A636-01D929F4A3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1190" y="2250891"/>
            <a:ext cx="5194770" cy="361015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357C327-9666-25DA-D210-2DE8368E59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BDFF780B-CD47-4741-EB79-E38C6C16A04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16040" y="2250891"/>
            <a:ext cx="5194770" cy="3610159"/>
          </a:xfrm>
        </p:spPr>
      </p:pic>
    </p:spTree>
    <p:extLst>
      <p:ext uri="{BB962C8B-B14F-4D97-AF65-F5344CB8AC3E}">
        <p14:creationId xmlns:p14="http://schemas.microsoft.com/office/powerpoint/2010/main" xmlns="" val="1881223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281FE9-9164-D762-D45D-478693CDE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mk-M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Честитки, вие имате висока емоционална интелигенција!</a:t>
            </a:r>
            <a:br>
              <a:rPr lang="mk-M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mk-MK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1485F218-71EA-7046-EEB1-15E1726FAA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5017" y="2334828"/>
            <a:ext cx="3835154" cy="356882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C2385A05-EF90-8168-1B7A-7C2919BFC7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51831" y="2334828"/>
            <a:ext cx="4169543" cy="3568822"/>
          </a:xfrm>
        </p:spPr>
      </p:pic>
    </p:spTree>
    <p:extLst>
      <p:ext uri="{BB962C8B-B14F-4D97-AF65-F5344CB8AC3E}">
        <p14:creationId xmlns:p14="http://schemas.microsoft.com/office/powerpoint/2010/main" xmlns="" val="321171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C7152BA-44B3-B33B-440A-C26C570CA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285" y="1035525"/>
            <a:ext cx="9771018" cy="582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308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80613B-DAC9-FB53-9D37-D76CEA2DA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IQ </a:t>
            </a:r>
            <a:r>
              <a:rPr lang="mk-MK" dirty="0">
                <a:solidFill>
                  <a:schemeClr val="accent1">
                    <a:lumMod val="50000"/>
                  </a:schemeClr>
                </a:solidFill>
              </a:rPr>
              <a:t>наспрема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EQ</a:t>
            </a:r>
            <a:r>
              <a:rPr lang="mk-MK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mk-MK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mk-MK" dirty="0">
                <a:solidFill>
                  <a:schemeClr val="accent1">
                    <a:lumMod val="50000"/>
                  </a:schemeClr>
                </a:solidFill>
              </a:rPr>
              <a:t>не зависат еден од друг-меѓусебно се независни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EFD61F-B930-C325-1F09-124CA45FCF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IQ </a:t>
            </a:r>
            <a:r>
              <a:rPr lang="mk-MK" sz="4000" dirty="0">
                <a:solidFill>
                  <a:schemeClr val="accent1">
                    <a:lumMod val="50000"/>
                  </a:schemeClr>
                </a:solidFill>
              </a:rPr>
              <a:t>е вроден, тој е способност и во текот на животот е релативно стабилен.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6A7FB3-989F-BBEA-956A-8D52091E29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EQ </a:t>
            </a:r>
            <a:r>
              <a:rPr lang="mk-MK" sz="4000" dirty="0">
                <a:solidFill>
                  <a:schemeClr val="accent1">
                    <a:lumMod val="50000"/>
                  </a:schemeClr>
                </a:solidFill>
              </a:rPr>
              <a:t>е вештина и во текот на животот може да се научи и да се развива со искуство.</a:t>
            </a:r>
          </a:p>
        </p:txBody>
      </p:sp>
    </p:spTree>
    <p:extLst>
      <p:ext uri="{BB962C8B-B14F-4D97-AF65-F5344CB8AC3E}">
        <p14:creationId xmlns:p14="http://schemas.microsoft.com/office/powerpoint/2010/main" xmlns="" val="2929043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043231-44EB-73B0-D14C-8F81C3BC7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>
                <a:solidFill>
                  <a:srgbClr val="0070C0"/>
                </a:solidFill>
              </a:rPr>
              <a:t>Дефиниција за емоционална интелигенција</a:t>
            </a:r>
            <a:br>
              <a:rPr lang="mk-MK" dirty="0">
                <a:solidFill>
                  <a:srgbClr val="0070C0"/>
                </a:solidFill>
              </a:rPr>
            </a:br>
            <a:r>
              <a:rPr lang="mk-MK" dirty="0">
                <a:solidFill>
                  <a:srgbClr val="0070C0"/>
                </a:solidFill>
              </a:rPr>
              <a:t>(Даниел голман,</a:t>
            </a:r>
            <a:r>
              <a:rPr lang="mk-MK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1966</a:t>
            </a:r>
            <a:r>
              <a:rPr lang="mk-MK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4B974C-54E6-7020-21C8-4F048BC1C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41864"/>
            <a:ext cx="11288253" cy="45187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mk-MK" sz="4000" dirty="0">
                <a:solidFill>
                  <a:srgbClr val="0070C0"/>
                </a:solidFill>
              </a:rPr>
              <a:t>Емоционалната интелигенција е способност: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B0F0"/>
                </a:solidFill>
              </a:rPr>
              <a:t>да знаеш што чувствуваш и да бидеш во состојба да се справиш со тие чувства не дозволувајќи им да те затрупаат;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B0F0"/>
                </a:solidFill>
              </a:rPr>
              <a:t>да бидеш способен да се мотивираш себеси да ги завршиш работите, да бидеш креативен и да имаш најдобра изведба 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B0F0"/>
                </a:solidFill>
              </a:rPr>
              <a:t> да почувствуваш што чувствуваат другите и да се справуваш со односите ефективно.</a:t>
            </a:r>
            <a:endParaRPr lang="mk-MK" sz="2800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mk-MK" dirty="0"/>
          </a:p>
          <a:p>
            <a:pPr marL="0" indent="0">
              <a:buNone/>
            </a:pP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xmlns="" val="142276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68B99-6702-A412-0377-4C34D2E5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3200" dirty="0">
                <a:solidFill>
                  <a:srgbClr val="0070C0"/>
                </a:solidFill>
              </a:rPr>
              <a:t>КОМПОНЕНТИ НА ЕИ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BF32A5-F95F-F1DD-6D90-B0A5A4A63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mk-MK" sz="2400" dirty="0">
                <a:solidFill>
                  <a:srgbClr val="0070C0"/>
                </a:solidFill>
              </a:rPr>
              <a:t>Самосвест</a:t>
            </a:r>
          </a:p>
          <a:p>
            <a:pPr marL="342900" indent="-342900">
              <a:buFont typeface="+mj-lt"/>
              <a:buAutoNum type="arabicPeriod"/>
            </a:pPr>
            <a:r>
              <a:rPr lang="mk-MK" sz="2400" dirty="0">
                <a:solidFill>
                  <a:srgbClr val="0070C0"/>
                </a:solidFill>
              </a:rPr>
              <a:t>Саморегулација</a:t>
            </a:r>
          </a:p>
          <a:p>
            <a:pPr marL="342900" indent="-342900">
              <a:buFont typeface="+mj-lt"/>
              <a:buAutoNum type="arabicPeriod"/>
            </a:pPr>
            <a:r>
              <a:rPr lang="mk-MK" sz="2400" dirty="0">
                <a:solidFill>
                  <a:srgbClr val="0070C0"/>
                </a:solidFill>
              </a:rPr>
              <a:t>Емпатија</a:t>
            </a:r>
          </a:p>
          <a:p>
            <a:pPr marL="342900" indent="-342900">
              <a:buFont typeface="+mj-lt"/>
              <a:buAutoNum type="arabicPeriod"/>
            </a:pPr>
            <a:r>
              <a:rPr lang="mk-MK" sz="2400" dirty="0">
                <a:solidFill>
                  <a:srgbClr val="0070C0"/>
                </a:solidFill>
              </a:rPr>
              <a:t>Самомотивација</a:t>
            </a:r>
          </a:p>
          <a:p>
            <a:pPr marL="342900" indent="-342900">
              <a:buFont typeface="+mj-lt"/>
              <a:buAutoNum type="arabicPeriod"/>
            </a:pPr>
            <a:r>
              <a:rPr lang="mk-MK" sz="2400" dirty="0">
                <a:solidFill>
                  <a:srgbClr val="0070C0"/>
                </a:solidFill>
              </a:rPr>
              <a:t>Социјални вештини</a:t>
            </a:r>
          </a:p>
        </p:txBody>
      </p:sp>
      <p:pic>
        <p:nvPicPr>
          <p:cNvPr id="5" name="Google Shape;593;gd35478ea67_0_50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B1247C3-124C-E55A-4B85-6BA1FF745760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900613" y="1232189"/>
            <a:ext cx="6651625" cy="4553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698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DB873B-3A87-BD56-BC21-ACC77146B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3600" dirty="0">
                <a:solidFill>
                  <a:srgbClr val="0070C0"/>
                </a:solidFill>
              </a:rPr>
              <a:t>САМОСВЕСТ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0512FDD-08D8-341C-A5CD-F6DFB8FA0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2933" y="1828801"/>
            <a:ext cx="5344356" cy="380852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D45B5DC-48C6-15E1-576B-839FE7651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400" dirty="0">
                <a:solidFill>
                  <a:srgbClr val="0070C0"/>
                </a:solidFill>
              </a:rPr>
              <a:t>Способност прецизно да ги забележуваме своите емоции и да сфатиме што сакаме да направиме.</a:t>
            </a:r>
          </a:p>
        </p:txBody>
      </p:sp>
    </p:spTree>
    <p:extLst>
      <p:ext uri="{BB962C8B-B14F-4D97-AF65-F5344CB8AC3E}">
        <p14:creationId xmlns:p14="http://schemas.microsoft.com/office/powerpoint/2010/main" xmlns="" val="375750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44F256-C7D7-943C-2634-48D6D30BC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>
                <a:solidFill>
                  <a:srgbClr val="0070C0"/>
                </a:solidFill>
              </a:rPr>
              <a:t>саморегулација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AEB15C-0202-9361-6066-7DB4C99E3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Од оној што победил илјада воини појак е 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</a:rPr>
              <a:t>тој</a:t>
            </a:r>
            <a:r>
              <a:rPr lang="ru-RU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што се победил себеси</a:t>
            </a:r>
            <a:r>
              <a:rPr lang="ru-RU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</a:t>
            </a:r>
            <a:endParaRPr lang="mk-MK" sz="4000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3EB7731-34B3-0843-D148-10F5E9885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mk-MK" sz="2400" dirty="0">
                <a:solidFill>
                  <a:srgbClr val="0070C0"/>
                </a:solidFill>
              </a:rPr>
              <a:t>Способност да се употреби </a:t>
            </a:r>
            <a:r>
              <a:rPr lang="mk-MK" sz="2400" dirty="0">
                <a:solidFill>
                  <a:srgbClr val="FF0000"/>
                </a:solidFill>
              </a:rPr>
              <a:t>СВЕСТА ЗА СОПСТВЕНИТЕ ЕМОЦИИ </a:t>
            </a:r>
            <a:r>
              <a:rPr lang="mk-MK" sz="2400" dirty="0">
                <a:solidFill>
                  <a:srgbClr val="0070C0"/>
                </a:solidFill>
              </a:rPr>
              <a:t>за да бидеме флексибилни и соодветно да се однесуваме.</a:t>
            </a:r>
          </a:p>
        </p:txBody>
      </p:sp>
    </p:spTree>
    <p:extLst>
      <p:ext uri="{BB962C8B-B14F-4D97-AF65-F5344CB8AC3E}">
        <p14:creationId xmlns:p14="http://schemas.microsoft.com/office/powerpoint/2010/main" xmlns="" val="2629460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1EF9F6-BD4F-2524-3C64-9DE0C47EB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Од оној што победил илјада воини појак е </a:t>
            </a:r>
            <a:r>
              <a:rPr lang="ru-RU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ЕМПАТИЈА </a:t>
            </a:r>
            <a:endParaRPr lang="mk-MK" sz="3600" dirty="0">
              <a:solidFill>
                <a:srgbClr val="0070C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2AB6A35-1D20-6D23-B553-93B44E3BE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0613" y="1565690"/>
            <a:ext cx="6651625" cy="388695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743BB9-5FCF-2344-EFAA-0A8116678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mk-MK" sz="2000" dirty="0">
                <a:solidFill>
                  <a:srgbClr val="FF0000"/>
                </a:solidFill>
              </a:rPr>
              <a:t>Способност да се забележат емоциите на другите луѓе.</a:t>
            </a:r>
          </a:p>
          <a:p>
            <a:r>
              <a:rPr lang="mk-MK" sz="2000" dirty="0">
                <a:solidFill>
                  <a:srgbClr val="0070C0"/>
                </a:solidFill>
              </a:rPr>
              <a:t>Тоа подразбира да забележите како другите се чувствуваат и како размислуваат иако вие не се чувствувате така.</a:t>
            </a:r>
          </a:p>
        </p:txBody>
      </p:sp>
    </p:spTree>
    <p:extLst>
      <p:ext uri="{BB962C8B-B14F-4D97-AF65-F5344CB8AC3E}">
        <p14:creationId xmlns:p14="http://schemas.microsoft.com/office/powerpoint/2010/main" xmlns="" val="93850645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{3E20D870-6877-46F4-B331-160D638988B8}tf67061901_win32</Template>
  <TotalTime>458</TotalTime>
  <Words>416</Words>
  <Application>Microsoft Office PowerPoint</Application>
  <PresentationFormat>Custom</PresentationFormat>
  <Paragraphs>70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DividendVTI</vt:lpstr>
      <vt:lpstr>Inteligjenca emocionale</vt:lpstr>
      <vt:lpstr>Емоционална интелигенција</vt:lpstr>
      <vt:lpstr>Slide 3</vt:lpstr>
      <vt:lpstr>IQ наспрема EQ не зависат еден од друг-меѓусебно се независни</vt:lpstr>
      <vt:lpstr>Дефиниција за емоционална интелигенција (Даниел голман,1966)</vt:lpstr>
      <vt:lpstr>КОМПОНЕНТИ НА ЕИ</vt:lpstr>
      <vt:lpstr>САМОСВЕСТ</vt:lpstr>
      <vt:lpstr>саморегулација</vt:lpstr>
      <vt:lpstr>Од оној што победил илјада воини појак е ЕМПАТИЈА </vt:lpstr>
      <vt:lpstr>самомотивација</vt:lpstr>
      <vt:lpstr>СОЦИЈАЛНИ ВЕШТИНИ</vt:lpstr>
      <vt:lpstr>  Основни емоции </vt:lpstr>
      <vt:lpstr>Тркало на емоции</vt:lpstr>
      <vt:lpstr>Стратегии за управување со емоциите</vt:lpstr>
      <vt:lpstr>Медитации, јога, разговор со пријатели, мајндфулнес, техники...</vt:lpstr>
      <vt:lpstr>Мајндфулнес – свесно внимание          https://www.youtube.com/watch?v=FNiTvgrcOAs </vt:lpstr>
      <vt:lpstr>Мајндфулнес – како децата го објаснуваат         https://www.youtube.com/watch?v=awo8jUxIm0c </vt:lpstr>
      <vt:lpstr> Што е всушност мајндфулнес на секојдневно ниво?   https://www.youtube.com/watch?v=QTsUEOUaWpY</vt:lpstr>
      <vt:lpstr>Ова беше нашата презентација! но тоа не е сѐ! Наместо крај - добивате краток тест за емоционална интелигенција</vt:lpstr>
      <vt:lpstr>размислете</vt:lpstr>
      <vt:lpstr>Вашиот пријател ве изневерил.  Каква е вашата реакција:</vt:lpstr>
      <vt:lpstr>Вашата колешка се облекла на чуден начин. Вашата реакција:</vt:lpstr>
      <vt:lpstr>Вашиот сопруг ви ветил дека ќе дојде дома на време, но задоцнил, и вие сте биле сами со детето цел ден. Тој објаснува дека имал многу работа и со тоа вашето незадоволство уште повеќе расте. Што се случува по враќањето:</vt:lpstr>
      <vt:lpstr>Возачот на автобусот бил  груб со вас и ве навредил. Вашата реакција:</vt:lpstr>
      <vt:lpstr>Честитки, вие имате висока емоционална интелигенција!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Емоционална интелигенција</dc:title>
  <dc:creator>Наташа</dc:creator>
  <cp:lastModifiedBy>USER</cp:lastModifiedBy>
  <cp:revision>19</cp:revision>
  <dcterms:created xsi:type="dcterms:W3CDTF">2022-05-09T16:01:24Z</dcterms:created>
  <dcterms:modified xsi:type="dcterms:W3CDTF">2022-09-19T07:45:43Z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