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09" r:id="rId2"/>
    <p:sldId id="295" r:id="rId3"/>
    <p:sldId id="297" r:id="rId4"/>
    <p:sldId id="305" r:id="rId5"/>
    <p:sldId id="302" r:id="rId6"/>
    <p:sldId id="299" r:id="rId7"/>
    <p:sldId id="30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-58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68062020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0891979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41347906"/>
      </p:ext>
    </p:extLst>
  </p:cSld>
  <p:clrMapOvr>
    <a:masterClrMapping/>
  </p:clrMapOvr>
  <p:transition>
    <p:fade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54676805"/>
      </p:ext>
    </p:extLst>
  </p:cSld>
  <p:clrMapOvr>
    <a:masterClrMapping/>
  </p:clrMapOvr>
  <p:transition>
    <p:fade thruBlk="1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332875359"/>
      </p:ext>
    </p:extLst>
  </p:cSld>
  <p:clrMapOvr>
    <a:masterClrMapping/>
  </p:clrMapOvr>
  <p:transition>
    <p:fade thruBlk="1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15504169"/>
      </p:ext>
    </p:extLst>
  </p:cSld>
  <p:clrMapOvr>
    <a:masterClrMapping/>
  </p:clrMapOvr>
  <p:transition>
    <p:fade thruBlk="1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94944824"/>
      </p:ext>
    </p:extLst>
  </p:cSld>
  <p:clrMapOvr>
    <a:masterClrMapping/>
  </p:clrMapOvr>
  <p:transition>
    <p:fade thruBlk="1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00094949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03219328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43565660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95803663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84762219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27794160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49893944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104623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9184680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9E24B2-8CB7-489F-B728-89036277FB09}" type="datetimeFigureOut">
              <a:rPr lang="en-US" smtClean="0"/>
              <a:pPr/>
              <a:t>9/19/2022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BE15A8C-1BB9-4040-BFEA-9000C55B42F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8" name="Picture 1"/>
          <p:cNvPicPr>
            <a:picLocks noChangeAspect="1" noChangeArrowheads="1"/>
          </p:cNvPicPr>
          <p:nvPr userDrawn="1"/>
        </p:nvPicPr>
        <p:blipFill>
          <a:blip r:embed="rId18"/>
          <a:srcRect/>
          <a:stretch>
            <a:fillRect/>
          </a:stretch>
        </p:blipFill>
        <p:spPr bwMode="auto">
          <a:xfrm>
            <a:off x="655093" y="54592"/>
            <a:ext cx="1276350" cy="466725"/>
          </a:xfrm>
          <a:prstGeom prst="rect">
            <a:avLst/>
          </a:prstGeom>
          <a:noFill/>
        </p:spPr>
      </p:pic>
      <p:pic>
        <p:nvPicPr>
          <p:cNvPr id="19" name="Picture 3"/>
          <p:cNvPicPr>
            <a:picLocks noChangeAspect="1" noChangeArrowheads="1"/>
          </p:cNvPicPr>
          <p:nvPr userDrawn="1"/>
        </p:nvPicPr>
        <p:blipFill>
          <a:blip r:embed="rId19"/>
          <a:srcRect/>
          <a:stretch>
            <a:fillRect/>
          </a:stretch>
        </p:blipFill>
        <p:spPr bwMode="auto">
          <a:xfrm>
            <a:off x="2702257" y="118706"/>
            <a:ext cx="1600200" cy="409575"/>
          </a:xfrm>
          <a:prstGeom prst="rect">
            <a:avLst/>
          </a:prstGeom>
          <a:noFill/>
        </p:spPr>
      </p:pic>
      <p:pic>
        <p:nvPicPr>
          <p:cNvPr id="30" name="Picture 4"/>
          <p:cNvPicPr>
            <a:picLocks noChangeAspect="1" noChangeArrowheads="1"/>
          </p:cNvPicPr>
          <p:nvPr userDrawn="1"/>
        </p:nvPicPr>
        <p:blipFill>
          <a:blip r:embed="rId20"/>
          <a:srcRect/>
          <a:stretch>
            <a:fillRect/>
          </a:stretch>
        </p:blipFill>
        <p:spPr bwMode="auto">
          <a:xfrm>
            <a:off x="4817660" y="98377"/>
            <a:ext cx="1666875" cy="466725"/>
          </a:xfrm>
          <a:prstGeom prst="rect">
            <a:avLst/>
          </a:prstGeom>
          <a:noFill/>
        </p:spPr>
      </p:pic>
      <p:sp>
        <p:nvSpPr>
          <p:cNvPr id="32" name="Text Box 5"/>
          <p:cNvSpPr txBox="1">
            <a:spLocks noChangeArrowheads="1"/>
          </p:cNvSpPr>
          <p:nvPr userDrawn="1"/>
        </p:nvSpPr>
        <p:spPr bwMode="auto">
          <a:xfrm>
            <a:off x="7022626" y="116005"/>
            <a:ext cx="1762125" cy="504825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 „Справување со меѓуврсничко насилство и конфликти“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sz="7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mk-MK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6283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ransition>
    <p:fade thruBlk="1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7oKjW1OIjuw&amp;list=PLVZD6mJzX4gPGfI_rwPjL2SHQTxmG-TNd&amp;index=8" TargetMode="External"/><Relationship Id="rId2" Type="http://schemas.openxmlformats.org/officeDocument/2006/relationships/hyperlink" Target="https://www.youtube.com/watch?v=ivdyx7Kdu3g&amp;list=PLVZD6mJzX4gPGfI_rwPjL2SHQTxmG-TNd&amp;index=2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xmlns="" id="{42D4960A-896E-4F6B-BF65-B4662AC9DEB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72723" y="850791"/>
            <a:ext cx="3202016" cy="4198288"/>
          </a:xfrm>
        </p:spPr>
        <p:txBody>
          <a:bodyPr anchor="ctr">
            <a:normAutofit/>
          </a:bodyPr>
          <a:lstStyle/>
          <a:p>
            <a:pPr algn="ctr"/>
            <a:r>
              <a:rPr lang="en-US" sz="2800" dirty="0" err="1">
                <a:solidFill>
                  <a:srgbClr val="FFFFFF"/>
                </a:solidFill>
              </a:rPr>
              <a:t>Inteligjenca</a:t>
            </a:r>
            <a:r>
              <a:rPr lang="en-US" sz="2800" dirty="0">
                <a:solidFill>
                  <a:srgbClr val="FFFFFF"/>
                </a:solidFill>
              </a:rPr>
              <a:t> </a:t>
            </a:r>
            <a:r>
              <a:rPr lang="en-US" sz="2800" dirty="0" err="1">
                <a:solidFill>
                  <a:srgbClr val="FFFFFF"/>
                </a:solidFill>
              </a:rPr>
              <a:t>emocionale</a:t>
            </a:r>
            <a:endParaRPr lang="en-US" sz="2800" dirty="0">
              <a:solidFill>
                <a:srgbClr val="FFFFFF"/>
              </a:solidFill>
            </a:endParaRPr>
          </a:p>
        </p:txBody>
      </p:sp>
      <p:pic>
        <p:nvPicPr>
          <p:cNvPr id="25603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5840" y="836023"/>
            <a:ext cx="2893558" cy="1058092"/>
          </a:xfrm>
          <a:prstGeom prst="rect">
            <a:avLst/>
          </a:prstGeom>
          <a:noFill/>
        </p:spPr>
      </p:pic>
      <p:pic>
        <p:nvPicPr>
          <p:cNvPr id="25602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0376" y="1080677"/>
            <a:ext cx="2922887" cy="748120"/>
          </a:xfrm>
          <a:prstGeom prst="rect">
            <a:avLst/>
          </a:prstGeom>
          <a:noFill/>
        </p:spPr>
      </p:pic>
      <p:pic>
        <p:nvPicPr>
          <p:cNvPr id="25601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490857" y="1046117"/>
            <a:ext cx="2935257" cy="821872"/>
          </a:xfrm>
          <a:prstGeom prst="rect">
            <a:avLst/>
          </a:prstGeom>
          <a:noFill/>
        </p:spPr>
      </p:pic>
      <p:sp>
        <p:nvSpPr>
          <p:cNvPr id="25604" name="Text Box 4"/>
          <p:cNvSpPr txBox="1">
            <a:spLocks noChangeArrowheads="1"/>
          </p:cNvSpPr>
          <p:nvPr/>
        </p:nvSpPr>
        <p:spPr bwMode="auto">
          <a:xfrm>
            <a:off x="2142309" y="2939143"/>
            <a:ext cx="6622868" cy="1489166"/>
          </a:xfrm>
          <a:prstGeom prst="rect">
            <a:avLst/>
          </a:prstGeom>
          <a:noFill/>
          <a:ln w="38100">
            <a:solidFill>
              <a:srgbClr val="FFFFFF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Ерасмус+ К101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„Справување со меѓуврсничко насилство и конфликти“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kumimoji="0" lang="en-US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OO</a:t>
            </a:r>
            <a:r>
              <a:rPr kumimoji="0" lang="mk-MK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У „Толи Зордумис“, Куманово</a:t>
            </a:r>
            <a:endParaRPr kumimoji="0" lang="en-US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lang="en-US" b="1" i="1" dirty="0" smtClean="0">
              <a:latin typeface="Calibri" pitchFamily="34" charset="0"/>
              <a:cs typeface="Times New Roman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r>
              <a:rPr lang="mk-MK" b="1" i="1" dirty="0" smtClean="0">
                <a:latin typeface="Calibri" pitchFamily="34" charset="0"/>
                <a:cs typeface="Times New Roman" pitchFamily="18" charset="0"/>
              </a:rPr>
              <a:t>октомври, 2021-септември, 2022</a:t>
            </a:r>
            <a:endParaRPr kumimoji="0" lang="mk-MK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65438" algn="ctr"/>
                <a:tab pos="5730875" algn="r"/>
              </a:tabLst>
            </a:pPr>
            <a:endParaRPr kumimoji="0" lang="mk-MK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5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mk-MK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3811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8" name="Rectangle 8"/>
          <p:cNvSpPr>
            <a:spLocks noChangeArrowheads="1"/>
          </p:cNvSpPr>
          <p:nvPr/>
        </p:nvSpPr>
        <p:spPr bwMode="auto">
          <a:xfrm>
            <a:off x="0" y="2247900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mk-MK" sz="1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mk-M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3171825"/>
            <a:ext cx="12192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7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           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4003712"/>
      </p:ext>
    </p:extLst>
  </p:cSld>
  <p:clrMapOvr>
    <a:masterClrMapping/>
  </p:clrMapOvr>
  <p:transition>
    <p:fade thruBlk="1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Меѓуврсничко насилство-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Bullying</a:t>
            </a: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651218" y="3320157"/>
            <a:ext cx="8596668" cy="33083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кои предизвикуваат </a:t>
            </a:r>
            <a:r>
              <a:rPr lang="en-US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sz="23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it-IT" sz="23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3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кои се </a:t>
            </a:r>
            <a:r>
              <a:rPr lang="mk-MK" sz="24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жртви на </a:t>
            </a:r>
            <a:r>
              <a:rPr lang="en-US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sz="2400" b="0" i="0" u="none" strike="noStrike" cap="none" dirty="0">
              <a:solidFill>
                <a:srgbClr val="000000"/>
              </a:solidFill>
              <a:latin typeface="Trebuchet MS" pitchFamily="34" charset="0"/>
              <a:ea typeface="Arial"/>
              <a:cs typeface="Arial"/>
              <a:sym typeface="Arial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Деца кои го </a:t>
            </a:r>
            <a:r>
              <a:rPr lang="mk-MK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помагаат/потикнуваат </a:t>
            </a:r>
            <a:r>
              <a:rPr lang="en-US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lang="mk-MK" sz="24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 Деца -пасивни гледачи</a:t>
            </a:r>
            <a:r>
              <a:rPr lang="en-US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- outsiders</a:t>
            </a:r>
            <a:endParaRPr sz="23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 Деца кои ја бранат жртвата - </a:t>
            </a:r>
            <a:r>
              <a:rPr lang="en-US" sz="23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upstanders</a:t>
            </a:r>
            <a:endParaRPr sz="23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endParaRPr sz="23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  <a:buNone/>
            </a:pPr>
            <a:r>
              <a:rPr lang="mk-MK" sz="23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Веб страна: </a:t>
            </a:r>
            <a:r>
              <a:rPr lang="it-IT" sz="23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www.stopbullying.gov</a:t>
            </a:r>
            <a:endParaRPr sz="2300" b="0" i="0" u="none" strike="noStrike" cap="none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342897" marR="0" lvl="0" indent="-20319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199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325BA1EC-1704-E9ED-D16A-F8919557C1A7}"/>
              </a:ext>
            </a:extLst>
          </p:cNvPr>
          <p:cNvSpPr txBox="1"/>
          <p:nvPr/>
        </p:nvSpPr>
        <p:spPr>
          <a:xfrm>
            <a:off x="302004" y="1396553"/>
            <a:ext cx="9155929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0799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Bullying</a:t>
            </a:r>
            <a:r>
              <a:rPr kumimoji="0" lang="mk-MK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 е агресивно однесување меѓу деца на училишна возраст  кое се појавува поради реални или замислени разлики во моќ. Ваквото однесување се повторува или има потенцијал да се повторува во подолг период.</a:t>
            </a:r>
          </a:p>
          <a:p>
            <a:pPr marL="50799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endParaRPr kumimoji="0" lang="mk-MK" sz="17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 Neue"/>
              <a:ea typeface="Helvetica Neue"/>
              <a:cs typeface="Helvetica Neue"/>
              <a:sym typeface="Helvetica Neue"/>
            </a:endParaRPr>
          </a:p>
          <a:p>
            <a:pPr marL="507995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0C226"/>
              </a:buClr>
              <a:buSzPct val="80000"/>
              <a:buFont typeface="Wingdings 3" charset="2"/>
              <a:buChar char=""/>
              <a:tabLst/>
              <a:defRPr/>
            </a:pPr>
            <a:r>
              <a:rPr kumimoji="0" lang="en-US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Bullying </a:t>
            </a:r>
            <a:r>
              <a:rPr kumimoji="0" lang="mk-MK" sz="1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 Neue"/>
                <a:ea typeface="Helvetica Neue"/>
                <a:cs typeface="Helvetica Neue"/>
                <a:sym typeface="Helvetica Neue"/>
              </a:rPr>
              <a:t> опфаќа различни активности како што се претење, ширење невистини (оговарање), физичко или вербално напаѓање или намерно исклучување на некого од групата. </a:t>
            </a: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Меѓуврсничко насилство-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кои предизвикуваат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kumimoji="0" lang="mk-MK" sz="3600" b="0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627457" y="1761579"/>
            <a:ext cx="8596668" cy="45088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одгледувани во нефункционални семејства;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во</a:t>
            </a:r>
            <a:r>
              <a:rPr lang="mk-MK" sz="2000" b="0" i="0" u="none" strike="noStrike" cap="none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спитувани во лабилни и толерантни семејства, кои на децата им допуштаат се, немаат јасно дефинирани правила што е добро, што е лошо;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имаат потешкотии да ги идентификуваат емоциите кај другите луѓе;</a:t>
            </a:r>
            <a:endParaRPr lang="en-US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6413" indent="-506413">
              <a:spcBef>
                <a:spcPts val="0"/>
              </a:spcBef>
              <a:buNone/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Индикатори за можен </a:t>
            </a:r>
            <a:r>
              <a:rPr lang="en-US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</a:p>
          <a:p>
            <a:pPr marL="1031875" lvl="2" indent="-231775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Приоѓа и заплашува;</a:t>
            </a:r>
          </a:p>
          <a:p>
            <a:pPr marL="1031875" lvl="2" indent="-231775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Има огромен порив  и потреба да доминира;</a:t>
            </a:r>
          </a:p>
          <a:p>
            <a:pPr marL="1031875" lvl="2" indent="-231775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Удира, вика (се дере);</a:t>
            </a:r>
          </a:p>
          <a:p>
            <a:pPr marL="1031875" lvl="2" indent="-231775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Уништува работи кои им припаѓаат на другите;</a:t>
            </a:r>
          </a:p>
          <a:p>
            <a:pPr marL="1031875" lvl="2" indent="-231775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Многу лесно се вознемирува, воопшто не е толерантен;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Меѓуврсничко насилство-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жртви на 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kumimoji="0" lang="mk-MK" sz="3600" b="0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560955" y="1395819"/>
            <a:ext cx="8596668" cy="5986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506413" indent="-506413">
              <a:spcBef>
                <a:spcPts val="0"/>
              </a:spcBef>
              <a:buNone/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Последици: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намалување на самопочит;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зголемување на негативни чувства (страв, лутина, беспомошност, срам, чувство на вина);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Уништување на социјална интеракција, изолација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Намалување на успех во училиште, не сака да учествува во училишни активности, не сака да оди на училиште;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Психосоматски симптоми (проблеми со спиење и апетит за јадње, главоболки, стомачни проблеми);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Стануваат многу чувствителни и одбегнуваат разговор за училиште;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Бараат промена на училиште;</a:t>
            </a:r>
          </a:p>
          <a:p>
            <a:pPr marL="506413" indent="-506413">
              <a:spcBef>
                <a:spcPts val="0"/>
              </a:spcBef>
              <a:buNone/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Долготрајни последици:</a:t>
            </a:r>
          </a:p>
          <a:p>
            <a:pPr marL="506413" indent="-506413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Анксиозност, пост-трауматски стрес, депресија, самоубиство.</a:t>
            </a:r>
          </a:p>
          <a:p>
            <a:pPr marL="507995" indent="0">
              <a:spcBef>
                <a:spcPts val="0"/>
              </a:spcBef>
              <a:buNone/>
            </a:pPr>
            <a:endParaRPr lang="mk-MK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endParaRPr lang="en-US" sz="23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endParaRPr lang="en-US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906463" lvl="1" indent="-506413">
              <a:spcBef>
                <a:spcPts val="0"/>
              </a:spcBef>
            </a:pPr>
            <a:endParaRPr lang="en-US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Меѓуврсничко насилство- </a:t>
            </a: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560955" y="1395819"/>
            <a:ext cx="8596668" cy="50936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507995" lvl="0" indent="0">
              <a:spcBef>
                <a:spcPts val="0"/>
              </a:spcBef>
              <a:buNone/>
            </a:pPr>
            <a:r>
              <a:rPr lang="mk-MK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кои го помагаат/потикнуваат </a:t>
            </a:r>
            <a:r>
              <a:rPr lang="en-US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</a:t>
            </a:r>
            <a:endParaRPr lang="mk-MK" sz="2400" dirty="0">
              <a:solidFill>
                <a:schemeClr val="accent1"/>
              </a:solidFill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Тие го охрабруваат меѓуврсничкото насилство;</a:t>
            </a:r>
          </a:p>
          <a:p>
            <a:pPr marL="507995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                                        	</a:t>
            </a:r>
            <a:endParaRPr lang="mk-MK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lvl="0" indent="0">
              <a:spcBef>
                <a:spcPts val="0"/>
              </a:spcBef>
              <a:buNone/>
            </a:pPr>
            <a:r>
              <a:rPr lang="mk-MK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–пасивни гледачи - </a:t>
            </a:r>
            <a:r>
              <a:rPr lang="en-US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outsiders</a:t>
            </a:r>
            <a:endParaRPr lang="mk-MK" sz="2400" dirty="0">
              <a:solidFill>
                <a:schemeClr val="accent1"/>
              </a:solidFill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пасивни набљудувачи, гледаат но, не реагираат;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најлоши;</a:t>
            </a:r>
          </a:p>
          <a:p>
            <a:pPr marL="507995" indent="0">
              <a:spcBef>
                <a:spcPts val="0"/>
              </a:spcBef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Ништо не преземаат, не се вклучуваат, не го подржуваат, не го осудуваат;</a:t>
            </a:r>
          </a:p>
          <a:p>
            <a:pPr marL="507995" lvl="0" indent="0">
              <a:spcBef>
                <a:spcPts val="0"/>
              </a:spcBef>
              <a:buNone/>
            </a:pPr>
            <a:r>
              <a:rPr lang="mk-MK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Деца ја бранат жртвата -</a:t>
            </a:r>
            <a:r>
              <a:rPr lang="en-US" sz="24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upstanders</a:t>
            </a:r>
            <a:endParaRPr lang="mk-MK" sz="24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</a:pPr>
            <a:r>
              <a:rPr lang="mk-MK" sz="2300" dirty="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 </a:t>
            </a: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храбри, праведни, со способност да истапат во одбрана на жртвата;</a:t>
            </a:r>
          </a:p>
          <a:p>
            <a:pPr marL="507995" indent="0">
              <a:spcBef>
                <a:spcPts val="0"/>
              </a:spcBef>
              <a:buNone/>
            </a:pPr>
            <a:endParaRPr lang="mk-MK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507995" indent="0">
              <a:spcBef>
                <a:spcPts val="0"/>
              </a:spcBef>
              <a:buNone/>
            </a:pPr>
            <a:r>
              <a:rPr lang="en-US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Bullying </a:t>
            </a: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трае се додека има публика!!! </a:t>
            </a:r>
          </a:p>
          <a:p>
            <a:pPr marL="507995" indent="0">
              <a:spcBef>
                <a:spcPts val="0"/>
              </a:spcBef>
              <a:buNone/>
            </a:pPr>
            <a:r>
              <a:rPr lang="mk-MK" sz="20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Престанува кога ќе се појави наставникот.</a:t>
            </a:r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3600" b="0" i="0" u="none" strike="noStrike" kern="1200" cap="none" spc="0" normalizeH="0" baseline="0" noProof="0" dirty="0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Меѓуврсничко насилство </a:t>
            </a: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544330" y="1445696"/>
            <a:ext cx="10145838" cy="34162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 dirty="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906463" lvl="1" indent="-506413" algn="ctr">
              <a:spcBef>
                <a:spcPts val="0"/>
              </a:spcBef>
              <a:buNone/>
            </a:pPr>
            <a:r>
              <a:rPr lang="mk-MK" sz="4800" b="1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МОЕТО УЧИЛИШТЕ Е</a:t>
            </a:r>
          </a:p>
          <a:p>
            <a:pPr marL="906463" lvl="1" indent="-506413" algn="ctr">
              <a:spcBef>
                <a:spcPts val="0"/>
              </a:spcBef>
              <a:buNone/>
            </a:pPr>
            <a:r>
              <a:rPr lang="mk-MK" sz="4800" b="1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 МОЈОТ ПРВ ДОМ, </a:t>
            </a:r>
          </a:p>
          <a:p>
            <a:pPr marL="906463" lvl="1" indent="-506413" algn="ctr">
              <a:spcBef>
                <a:spcPts val="0"/>
              </a:spcBef>
              <a:buNone/>
            </a:pPr>
            <a:r>
              <a:rPr lang="mk-MK" sz="4800" b="1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НО МОЈОТ ДОМ Е </a:t>
            </a:r>
          </a:p>
          <a:p>
            <a:pPr marL="906463" lvl="1" indent="-506413" algn="ctr">
              <a:spcBef>
                <a:spcPts val="0"/>
              </a:spcBef>
              <a:buNone/>
            </a:pPr>
            <a:r>
              <a:rPr lang="mk-MK" sz="4800" b="1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</a:rPr>
              <a:t>МОЕТО ПРВО УЧИЛИШТЕ!</a:t>
            </a:r>
            <a:endParaRPr lang="en-US" sz="4800" b="1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  <p:transition>
    <p:fade thruBlk="1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xmlns="" id="{7E6AAE1B-6C92-439E-A07F-FC1AF8C0608F}"/>
              </a:ext>
            </a:extLst>
          </p:cNvPr>
          <p:cNvSpPr txBox="1">
            <a:spLocks/>
          </p:cNvSpPr>
          <p:nvPr/>
        </p:nvSpPr>
        <p:spPr>
          <a:xfrm>
            <a:off x="861265" y="446689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srgbClr val="90C226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Cyberbullying</a:t>
            </a:r>
            <a:endParaRPr kumimoji="0" lang="mk-MK" sz="3600" b="0" i="0" u="none" strike="noStrike" kern="1200" cap="none" spc="0" normalizeH="0" baseline="0" noProof="0" dirty="0">
              <a:ln>
                <a:noFill/>
              </a:ln>
              <a:solidFill>
                <a:srgbClr val="90C226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  <p:sp>
        <p:nvSpPr>
          <p:cNvPr id="5" name="Google Shape;702;p14"/>
          <p:cNvSpPr txBox="1">
            <a:spLocks noGrp="1"/>
          </p:cNvSpPr>
          <p:nvPr>
            <p:ph idx="1"/>
          </p:nvPr>
        </p:nvSpPr>
        <p:spPr>
          <a:xfrm>
            <a:off x="560955" y="1395819"/>
            <a:ext cx="8596668" cy="7693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45675" rIns="91400" bIns="45675" anchor="t" anchorCtr="0">
            <a:spAutoFit/>
          </a:bodyPr>
          <a:lstStyle/>
          <a:p>
            <a:pPr marL="342897" indent="-190495">
              <a:spcBef>
                <a:spcPts val="0"/>
              </a:spcBef>
            </a:pPr>
            <a:endParaRPr sz="2400" b="0" i="0" u="none" strike="noStrike" cap="none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marL="507995" lvl="0" indent="0">
              <a:spcBef>
                <a:spcPts val="0"/>
              </a:spcBef>
              <a:buNone/>
            </a:pPr>
            <a:endParaRPr lang="mk-MK" sz="20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52307" y="1107089"/>
            <a:ext cx="7813964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k-MK" dirty="0"/>
              <a:t>„Намерна и повторувачка повреда поттикната преку  употреба на компјутери, телефони и други електронски уреди“</a:t>
            </a:r>
          </a:p>
          <a:p>
            <a:endParaRPr lang="mk-MK" dirty="0"/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Видео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1</a:t>
            </a: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lvl="0">
              <a:spcBef>
                <a:spcPts val="0"/>
              </a:spcBef>
              <a:buNone/>
            </a:pPr>
            <a:r>
              <a:rPr lang="en-US" sz="1800" dirty="0">
                <a:solidFill>
                  <a:srgbClr val="000000"/>
                </a:solidFill>
                <a:latin typeface="Trebuchet MS" pitchFamily="34" charset="0"/>
                <a:ea typeface="Century Gothic"/>
                <a:cs typeface="Century Gothic"/>
                <a:sym typeface="Century Gothic"/>
                <a:hlinkClick r:id="rId2"/>
              </a:rPr>
              <a:t>https://www.youtube.com/watch?v=ivdyx7Kdu3g&amp;list=PLVZD6mJzX4gPGfI_rwPjL2SHQTxmG-TNd&amp;index=26</a:t>
            </a:r>
            <a:endParaRPr lang="mk-MK" sz="18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lvl="0">
              <a:spcBef>
                <a:spcPts val="0"/>
              </a:spcBef>
              <a:buNone/>
            </a:pPr>
            <a:endParaRPr lang="en-US" sz="1800" dirty="0">
              <a:solidFill>
                <a:srgbClr val="000000"/>
              </a:solidFill>
              <a:latin typeface="Trebuchet MS" pitchFamily="34" charset="0"/>
              <a:ea typeface="Century Gothic"/>
              <a:cs typeface="Century Gothic"/>
              <a:sym typeface="Century Gothic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Видео 2: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  <a:hlinkClick r:id="rId3"/>
              </a:rPr>
              <a:t>https://www.youtube.com/watch?v=7oKjW1OIjuw&amp;list=PLVZD6mJzX4gPGfI_rwPjL2SHQTxmG-TNd&amp;index=8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Активност – Вежба: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Напиши навреда на некого на стикер;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Размени ги стикерите;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Напиши одговор со кој ќе го прекинеш 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bullying (</a:t>
            </a: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без емоции)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mk-M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Пример: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Навреда -Ти си чудак!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mk-MK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rebuchet MS"/>
                <a:ea typeface="+mn-ea"/>
                <a:cs typeface="+mn-cs"/>
              </a:rPr>
              <a:t>Одговор – Да, и ми се допаѓа да бидам таков!!!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mk-M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mk-MK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ebuchet MS"/>
              <a:ea typeface="+mn-ea"/>
              <a:cs typeface="+mn-cs"/>
            </a:endParaRPr>
          </a:p>
        </p:txBody>
      </p:sp>
    </p:spTree>
  </p:cSld>
  <p:clrMapOvr>
    <a:masterClrMapping/>
  </p:clrMapOvr>
  <p:transition>
    <p:fade thruBlk="1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427</Words>
  <Application>Microsoft Office PowerPoint</Application>
  <PresentationFormat>Custom</PresentationFormat>
  <Paragraphs>88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Facet</vt:lpstr>
      <vt:lpstr>Inteligjenca emocionale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Фросина Манева</dc:creator>
  <cp:lastModifiedBy>USER</cp:lastModifiedBy>
  <cp:revision>4</cp:revision>
  <dcterms:created xsi:type="dcterms:W3CDTF">2022-05-08T19:36:28Z</dcterms:created>
  <dcterms:modified xsi:type="dcterms:W3CDTF">2022-09-19T07:45:55Z</dcterms:modified>
</cp:coreProperties>
</file>