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677" r:id="rId3"/>
  </p:sldMasterIdLst>
  <p:sldIdLst>
    <p:sldId id="312" r:id="rId4"/>
    <p:sldId id="260" r:id="rId5"/>
    <p:sldId id="269" r:id="rId6"/>
    <p:sldId id="270" r:id="rId7"/>
    <p:sldId id="273" r:id="rId8"/>
    <p:sldId id="310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87" autoAdjust="0"/>
    <p:restoredTop sz="93969" autoAdjust="0"/>
  </p:normalViewPr>
  <p:slideViewPr>
    <p:cSldViewPr snapToGrid="0">
      <p:cViewPr varScale="1">
        <p:scale>
          <a:sx n="68" d="100"/>
          <a:sy n="68" d="100"/>
        </p:scale>
        <p:origin x="-78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2038835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325270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5924071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5162833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73714444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316262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1478545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3033773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4819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40913" y="0"/>
            <a:ext cx="1276350" cy="466725"/>
          </a:xfrm>
          <a:prstGeom prst="rect">
            <a:avLst/>
          </a:prstGeom>
          <a:noFill/>
        </p:spPr>
      </p:pic>
      <p:pic>
        <p:nvPicPr>
          <p:cNvPr id="348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1380" y="0"/>
            <a:ext cx="1600200" cy="409575"/>
          </a:xfrm>
          <a:prstGeom prst="rect">
            <a:avLst/>
          </a:prstGeom>
          <a:noFill/>
        </p:spPr>
      </p:pic>
      <p:pic>
        <p:nvPicPr>
          <p:cNvPr id="34817" name="Picture 4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705100"/>
            <a:ext cx="1666875" cy="466725"/>
          </a:xfrm>
          <a:prstGeom prst="rect">
            <a:avLst/>
          </a:prstGeom>
          <a:noFill/>
        </p:spPr>
      </p:pic>
      <p:sp>
        <p:nvSpPr>
          <p:cNvPr id="34820" name="Text Box 4"/>
          <p:cNvSpPr txBox="1">
            <a:spLocks noChangeArrowheads="1"/>
          </p:cNvSpPr>
          <p:nvPr userDrawn="1"/>
        </p:nvSpPr>
        <p:spPr bwMode="auto">
          <a:xfrm>
            <a:off x="8259383" y="0"/>
            <a:ext cx="3280087" cy="50482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 „Справување со меѓуврсничко насилство и конфликти“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 userDrawn="1"/>
        </p:nvSpPr>
        <p:spPr bwMode="auto">
          <a:xfrm>
            <a:off x="0" y="13811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 userDrawn="1"/>
        </p:nvSpPr>
        <p:spPr bwMode="auto">
          <a:xfrm>
            <a:off x="0" y="2247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5" name="Rectangle 9"/>
          <p:cNvSpPr>
            <a:spLocks noChangeArrowheads="1"/>
          </p:cNvSpPr>
          <p:nvPr userDrawn="1"/>
        </p:nvSpPr>
        <p:spPr bwMode="auto">
          <a:xfrm>
            <a:off x="0" y="3017278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586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99067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122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60" y="570964"/>
            <a:ext cx="8596668" cy="13208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9701" y="0"/>
            <a:ext cx="1276350" cy="466725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627289" y="25758"/>
            <a:ext cx="2012699" cy="515155"/>
          </a:xfrm>
          <a:prstGeom prst="rect">
            <a:avLst/>
          </a:prstGeom>
          <a:noFill/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984126" y="12879"/>
            <a:ext cx="1666875" cy="466725"/>
          </a:xfrm>
          <a:prstGeom prst="rect">
            <a:avLst/>
          </a:prstGeom>
          <a:noFill/>
        </p:spPr>
      </p:pic>
      <p:sp>
        <p:nvSpPr>
          <p:cNvPr id="11" name="Text Box 4"/>
          <p:cNvSpPr txBox="1">
            <a:spLocks noChangeArrowheads="1"/>
          </p:cNvSpPr>
          <p:nvPr userDrawn="1"/>
        </p:nvSpPr>
        <p:spPr bwMode="auto">
          <a:xfrm>
            <a:off x="7525287" y="90151"/>
            <a:ext cx="3924032" cy="50482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 „Справување со меѓуврсничко насилство и конфликти“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0868268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7849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7556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1461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05994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09866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9051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4819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40913" y="0"/>
            <a:ext cx="1276350" cy="466725"/>
          </a:xfrm>
          <a:prstGeom prst="rect">
            <a:avLst/>
          </a:prstGeom>
          <a:noFill/>
        </p:spPr>
      </p:pic>
      <p:pic>
        <p:nvPicPr>
          <p:cNvPr id="348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1380" y="0"/>
            <a:ext cx="1600200" cy="409575"/>
          </a:xfrm>
          <a:prstGeom prst="rect">
            <a:avLst/>
          </a:prstGeom>
          <a:noFill/>
        </p:spPr>
      </p:pic>
      <p:pic>
        <p:nvPicPr>
          <p:cNvPr id="34817" name="Picture 4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705100"/>
            <a:ext cx="1666875" cy="466725"/>
          </a:xfrm>
          <a:prstGeom prst="rect">
            <a:avLst/>
          </a:prstGeom>
          <a:noFill/>
        </p:spPr>
      </p:pic>
      <p:sp>
        <p:nvSpPr>
          <p:cNvPr id="34820" name="Text Box 4"/>
          <p:cNvSpPr txBox="1">
            <a:spLocks noChangeArrowheads="1"/>
          </p:cNvSpPr>
          <p:nvPr userDrawn="1"/>
        </p:nvSpPr>
        <p:spPr bwMode="auto">
          <a:xfrm>
            <a:off x="8259383" y="0"/>
            <a:ext cx="3280087" cy="50482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 „Справување со меѓуврсничко насилство и конфликти“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 userDrawn="1"/>
        </p:nvSpPr>
        <p:spPr bwMode="auto">
          <a:xfrm>
            <a:off x="0" y="13811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 userDrawn="1"/>
        </p:nvSpPr>
        <p:spPr bwMode="auto">
          <a:xfrm>
            <a:off x="0" y="2247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5" name="Rectangle 9"/>
          <p:cNvSpPr>
            <a:spLocks noChangeArrowheads="1"/>
          </p:cNvSpPr>
          <p:nvPr userDrawn="1"/>
        </p:nvSpPr>
        <p:spPr bwMode="auto">
          <a:xfrm>
            <a:off x="0" y="3017278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586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99067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12241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78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542601"/>
      </p:ext>
    </p:extLst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75562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14612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05994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09866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905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180227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1212699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943023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37266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220165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860833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289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fade thruBlk="1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5843" name="Picture 1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669701" y="0"/>
            <a:ext cx="1276350" cy="466725"/>
          </a:xfrm>
          <a:prstGeom prst="rect">
            <a:avLst/>
          </a:prstGeom>
          <a:noFill/>
        </p:spPr>
      </p:pic>
      <p:pic>
        <p:nvPicPr>
          <p:cNvPr id="35842" name="Picture 3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2627290" y="25758"/>
            <a:ext cx="1600200" cy="409575"/>
          </a:xfrm>
          <a:prstGeom prst="rect">
            <a:avLst/>
          </a:prstGeom>
          <a:noFill/>
        </p:spPr>
      </p:pic>
      <p:pic>
        <p:nvPicPr>
          <p:cNvPr id="35841" name="Picture 4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984126" y="12879"/>
            <a:ext cx="1666875" cy="466725"/>
          </a:xfrm>
          <a:prstGeom prst="rect">
            <a:avLst/>
          </a:prstGeom>
          <a:noFill/>
        </p:spPr>
      </p:pic>
      <p:sp>
        <p:nvSpPr>
          <p:cNvPr id="35844" name="Text Box 4"/>
          <p:cNvSpPr txBox="1">
            <a:spLocks noChangeArrowheads="1"/>
          </p:cNvSpPr>
          <p:nvPr userDrawn="1"/>
        </p:nvSpPr>
        <p:spPr bwMode="auto">
          <a:xfrm>
            <a:off x="7576802" y="0"/>
            <a:ext cx="3924032" cy="50482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 „Справување со меѓуврсничко насилство и конфликти“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35846" name="Rectangle 6"/>
          <p:cNvSpPr>
            <a:spLocks noChangeArrowheads="1"/>
          </p:cNvSpPr>
          <p:nvPr userDrawn="1"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35847" name="Rectangle 7"/>
          <p:cNvSpPr>
            <a:spLocks noChangeArrowheads="1"/>
          </p:cNvSpPr>
          <p:nvPr userDrawn="1"/>
        </p:nvSpPr>
        <p:spPr bwMode="auto">
          <a:xfrm>
            <a:off x="0" y="13811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 userDrawn="1"/>
        </p:nvSpPr>
        <p:spPr bwMode="auto">
          <a:xfrm>
            <a:off x="0" y="2247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 userDrawn="1"/>
        </p:nvSpPr>
        <p:spPr bwMode="auto">
          <a:xfrm>
            <a:off x="0" y="31718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5843" name="Picture 1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669701" y="0"/>
            <a:ext cx="1276350" cy="466725"/>
          </a:xfrm>
          <a:prstGeom prst="rect">
            <a:avLst/>
          </a:prstGeom>
          <a:noFill/>
        </p:spPr>
      </p:pic>
      <p:pic>
        <p:nvPicPr>
          <p:cNvPr id="35842" name="Picture 3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2627290" y="25758"/>
            <a:ext cx="1600200" cy="409575"/>
          </a:xfrm>
          <a:prstGeom prst="rect">
            <a:avLst/>
          </a:prstGeom>
          <a:noFill/>
        </p:spPr>
      </p:pic>
      <p:pic>
        <p:nvPicPr>
          <p:cNvPr id="35841" name="Picture 4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984126" y="12879"/>
            <a:ext cx="1666875" cy="466725"/>
          </a:xfrm>
          <a:prstGeom prst="rect">
            <a:avLst/>
          </a:prstGeom>
          <a:noFill/>
        </p:spPr>
      </p:pic>
      <p:sp>
        <p:nvSpPr>
          <p:cNvPr id="35844" name="Text Box 4"/>
          <p:cNvSpPr txBox="1">
            <a:spLocks noChangeArrowheads="1"/>
          </p:cNvSpPr>
          <p:nvPr userDrawn="1"/>
        </p:nvSpPr>
        <p:spPr bwMode="auto">
          <a:xfrm>
            <a:off x="7576802" y="0"/>
            <a:ext cx="3924032" cy="50482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 „Справување со меѓуврсничко насилство и конфликти“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35846" name="Rectangle 6"/>
          <p:cNvSpPr>
            <a:spLocks noChangeArrowheads="1"/>
          </p:cNvSpPr>
          <p:nvPr userDrawn="1"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35847" name="Rectangle 7"/>
          <p:cNvSpPr>
            <a:spLocks noChangeArrowheads="1"/>
          </p:cNvSpPr>
          <p:nvPr userDrawn="1"/>
        </p:nvSpPr>
        <p:spPr bwMode="auto">
          <a:xfrm>
            <a:off x="0" y="13811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 userDrawn="1"/>
        </p:nvSpPr>
        <p:spPr bwMode="auto">
          <a:xfrm>
            <a:off x="0" y="2247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 userDrawn="1"/>
        </p:nvSpPr>
        <p:spPr bwMode="auto">
          <a:xfrm>
            <a:off x="0" y="31718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RORihbXMnA&amp;list=PLVZD6mJzX4gPGfI_rwPjL2SHQTxmG-TNd&amp;index=2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xmlns="" id="{42D4960A-896E-4F6B-BF65-B4662AC9DE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2723" y="850791"/>
            <a:ext cx="3202016" cy="4198288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 err="1">
                <a:solidFill>
                  <a:srgbClr val="FFFFFF"/>
                </a:solidFill>
              </a:rPr>
              <a:t>Inteligjenca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emocionale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2560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5840" y="836023"/>
            <a:ext cx="2893558" cy="1058092"/>
          </a:xfrm>
          <a:prstGeom prst="rect">
            <a:avLst/>
          </a:prstGeom>
          <a:noFill/>
        </p:spPr>
      </p:pic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0376" y="1080677"/>
            <a:ext cx="2922887" cy="748120"/>
          </a:xfrm>
          <a:prstGeom prst="rect">
            <a:avLst/>
          </a:prstGeom>
          <a:noFill/>
        </p:spPr>
      </p:pic>
      <p:pic>
        <p:nvPicPr>
          <p:cNvPr id="2560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90857" y="1046117"/>
            <a:ext cx="2935257" cy="821872"/>
          </a:xfrm>
          <a:prstGeom prst="rect">
            <a:avLst/>
          </a:prstGeom>
          <a:noFill/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142309" y="2939143"/>
            <a:ext cx="6622868" cy="1489166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„Справување со меѓуврсничко насилство и конфликти“</a:t>
            </a:r>
            <a:endParaRPr kumimoji="0" lang="mk-M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lang="en-US" b="1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lang="mk-MK" b="1" i="1" dirty="0" smtClean="0">
                <a:latin typeface="Calibri" pitchFamily="34" charset="0"/>
                <a:cs typeface="Times New Roman" pitchFamily="18" charset="0"/>
              </a:rPr>
              <a:t>октомври, </a:t>
            </a:r>
            <a:r>
              <a:rPr lang="mk-MK" b="1" i="1" dirty="0" smtClean="0">
                <a:latin typeface="Calibri" pitchFamily="34" charset="0"/>
                <a:cs typeface="Times New Roman" pitchFamily="18" charset="0"/>
              </a:rPr>
              <a:t>2021-септември</a:t>
            </a:r>
            <a:r>
              <a:rPr lang="mk-MK" b="1" i="1" dirty="0" smtClean="0">
                <a:latin typeface="Calibri" pitchFamily="34" charset="0"/>
                <a:cs typeface="Times New Roman" pitchFamily="18" charset="0"/>
              </a:rPr>
              <a:t>, 2022</a:t>
            </a:r>
            <a:endParaRPr kumimoji="0" lang="mk-M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13811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2247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31718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003712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CCA3B3-47D3-4F1F-8A62-F0554F61C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x-none" dirty="0"/>
              <a:t>Stuhi idesh –Pse lind konflikti?</a:t>
            </a:r>
          </a:p>
          <a:p>
            <a:r>
              <a:rPr lang="mk-MK" dirty="0"/>
              <a:t> </a:t>
            </a:r>
            <a:r>
              <a:rPr lang="x-none" dirty="0"/>
              <a:t>Për shkak të mendimeve të ndryshme,</a:t>
            </a:r>
            <a:r>
              <a:rPr lang="mk-MK" dirty="0"/>
              <a:t> </a:t>
            </a:r>
            <a:endParaRPr lang="x-none" dirty="0"/>
          </a:p>
          <a:p>
            <a:r>
              <a:rPr lang="x-none" dirty="0"/>
              <a:t>Për shkak të mospërfilljes së mendimit të njerzve të tjerë</a:t>
            </a:r>
            <a:r>
              <a:rPr lang="mk-MK" dirty="0"/>
              <a:t>;</a:t>
            </a:r>
          </a:p>
          <a:p>
            <a:pPr lvl="1"/>
            <a:r>
              <a:rPr lang="x-none" dirty="0"/>
              <a:t>Për shkak të urrejtjes</a:t>
            </a:r>
            <a:r>
              <a:rPr lang="mk-MK" dirty="0"/>
              <a:t>;</a:t>
            </a:r>
          </a:p>
          <a:p>
            <a:pPr lvl="1"/>
            <a:r>
              <a:rPr lang="x-none" dirty="0"/>
              <a:t>Për shkak të zemërimit</a:t>
            </a:r>
            <a:r>
              <a:rPr lang="mk-MK" dirty="0"/>
              <a:t>;</a:t>
            </a:r>
            <a:endParaRPr lang="en-US" dirty="0"/>
          </a:p>
          <a:p>
            <a:r>
              <a:rPr lang="en-US" dirty="0" err="1"/>
              <a:t>Konfliktet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jenë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thirrje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ndihmë</a:t>
            </a:r>
            <a:r>
              <a:rPr lang="en-US" dirty="0"/>
              <a:t>...</a:t>
            </a:r>
            <a:endParaRPr lang="mk-MK" dirty="0"/>
          </a:p>
          <a:p>
            <a:r>
              <a:rPr lang="en-US" dirty="0" err="1"/>
              <a:t>Konfliktet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perceptim</a:t>
            </a:r>
            <a:r>
              <a:rPr lang="en-US" dirty="0"/>
              <a:t>,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kokën</a:t>
            </a:r>
            <a:r>
              <a:rPr lang="en-US" dirty="0"/>
              <a:t> </a:t>
            </a:r>
            <a:r>
              <a:rPr lang="en-US" dirty="0" err="1"/>
              <a:t>tonë</a:t>
            </a:r>
            <a:r>
              <a:rPr lang="en-US" dirty="0"/>
              <a:t>...</a:t>
            </a:r>
            <a:endParaRPr lang="mk-MK" dirty="0"/>
          </a:p>
          <a:p>
            <a:r>
              <a:rPr lang="en-US" dirty="0" err="1"/>
              <a:t>Konfliktet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jenë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shëndetshme</a:t>
            </a:r>
            <a:r>
              <a:rPr lang="en-US" dirty="0"/>
              <a:t>!!!</a:t>
            </a:r>
            <a:endParaRPr lang="mk-MK" dirty="0"/>
          </a:p>
          <a:p>
            <a:r>
              <a:rPr lang="en-US" dirty="0" err="1"/>
              <a:t>Konflikti</a:t>
            </a:r>
            <a:r>
              <a:rPr lang="en-US" dirty="0"/>
              <a:t> </a:t>
            </a:r>
            <a:r>
              <a:rPr lang="en-US" dirty="0" err="1"/>
              <a:t>lind</a:t>
            </a:r>
            <a:r>
              <a:rPr lang="en-US" dirty="0"/>
              <a:t> </a:t>
            </a:r>
            <a:r>
              <a:rPr lang="en-US" dirty="0" err="1"/>
              <a:t>sepse</a:t>
            </a:r>
            <a:r>
              <a:rPr lang="en-US" dirty="0"/>
              <a:t> ne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ta </a:t>
            </a:r>
            <a:r>
              <a:rPr lang="en-US" dirty="0" err="1"/>
              <a:t>kuptojmë</a:t>
            </a:r>
            <a:r>
              <a:rPr lang="en-US" dirty="0"/>
              <a:t> </a:t>
            </a:r>
            <a:r>
              <a:rPr lang="en-US" dirty="0" err="1"/>
              <a:t>veten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jetojmë</a:t>
            </a:r>
            <a:r>
              <a:rPr lang="en-US" dirty="0"/>
              <a:t> me </a:t>
            </a:r>
            <a:r>
              <a:rPr lang="en-US" dirty="0" err="1"/>
              <a:t>njerëz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tjerë</a:t>
            </a:r>
            <a:r>
              <a:rPr lang="en-US" dirty="0"/>
              <a:t>!</a:t>
            </a:r>
            <a:endParaRPr lang="mk-MK" dirty="0"/>
          </a:p>
          <a:p>
            <a:r>
              <a:rPr lang="en-US" dirty="0" err="1"/>
              <a:t>Konfliktet</a:t>
            </a:r>
            <a:r>
              <a:rPr lang="en-US" dirty="0"/>
              <a:t> </a:t>
            </a:r>
            <a:r>
              <a:rPr lang="en-US" dirty="0" err="1"/>
              <a:t>ndonjëherë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gjë</a:t>
            </a:r>
            <a:r>
              <a:rPr lang="en-US" dirty="0"/>
              <a:t> e </a:t>
            </a:r>
            <a:r>
              <a:rPr lang="en-US" dirty="0" err="1"/>
              <a:t>mirë</a:t>
            </a:r>
            <a:r>
              <a:rPr lang="en-US" dirty="0"/>
              <a:t> </a:t>
            </a:r>
            <a:r>
              <a:rPr lang="en-US" dirty="0" err="1"/>
              <a:t>sepse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 del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sipërfaqe</a:t>
            </a:r>
            <a:r>
              <a:rPr lang="en-US" dirty="0"/>
              <a:t>!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984EAD64-A0EE-EF7E-A26C-AEE04A7A5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334" y="485173"/>
            <a:ext cx="821359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sz="48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inherit"/>
              </a:rPr>
              <a:t>Hyrje - Ballafaqimi me konfliktin</a:t>
            </a:r>
            <a:endParaRPr kumimoji="0" lang="sq-AL" altLang="en-US" sz="2800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sq-AL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sq-A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463717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AF69B9-9DDD-4640-9ED4-C42FEF1A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4000" b="1" dirty="0"/>
              <a:t>Hyrje-Ballafaqimi me konfliktin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CCA3B3-47D3-4F1F-8A62-F0554F61C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/>
              <a:t>A</a:t>
            </a:r>
            <a:r>
              <a:rPr lang="x-none" b="1" dirty="0"/>
              <a:t>na pozitive e konfliktit</a:t>
            </a:r>
            <a:r>
              <a:rPr lang="mk-MK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x-none" dirty="0"/>
              <a:t>Zbulon problemin eksiztues</a:t>
            </a:r>
            <a:r>
              <a:rPr lang="mk-MK" dirty="0"/>
              <a:t>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x-none" dirty="0"/>
              <a:t>Hap derën për ndryshim</a:t>
            </a:r>
            <a:r>
              <a:rPr lang="mk-MK" dirty="0"/>
              <a:t>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x-none" dirty="0"/>
              <a:t>Ju ndihmon njerëzve të jenë-të vërtetë/realë</a:t>
            </a:r>
            <a:r>
              <a:rPr lang="mk-MK" dirty="0"/>
              <a:t>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x-none" dirty="0"/>
              <a:t>Mundëson gjetjen e përfitimeve/për shkak të diversitetit</a:t>
            </a:r>
            <a:r>
              <a:rPr lang="mk-MK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x-none" dirty="0"/>
              <a:t>A</a:t>
            </a:r>
            <a:r>
              <a:rPr lang="x-none" b="1" dirty="0"/>
              <a:t>na negative e konfliktit</a:t>
            </a:r>
            <a:r>
              <a:rPr lang="mk-MK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x-none" dirty="0"/>
              <a:t>Negative/mjedis i pafavorshëm për mësim/ jetesë</a:t>
            </a:r>
            <a:r>
              <a:rPr lang="mk-MK" dirty="0"/>
              <a:t>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x-none" dirty="0"/>
              <a:t>Nxënësit mësojnë më pak,mësimdhënësit të stresuar,familjet të shqetësuara</a:t>
            </a:r>
            <a:r>
              <a:rPr lang="mk-MK" dirty="0"/>
              <a:t>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x-none" dirty="0"/>
              <a:t>Inkurajonë një sërë konfliktesh të tjera</a:t>
            </a:r>
            <a:r>
              <a:rPr lang="mk-MK" dirty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7190086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DF716-643D-4F59-B71D-B844D4EC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4000" b="1" dirty="0"/>
              <a:t>Hyrje-Ballafaqimi</a:t>
            </a:r>
            <a:r>
              <a:rPr lang="x-none" b="1" dirty="0"/>
              <a:t> me konfliktin</a:t>
            </a:r>
            <a:endParaRPr lang="en-US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16E729C-477E-40A2-95F5-8CE8C8798A62}"/>
              </a:ext>
            </a:extLst>
          </p:cNvPr>
          <p:cNvSpPr/>
          <p:nvPr/>
        </p:nvSpPr>
        <p:spPr>
          <a:xfrm>
            <a:off x="7500482" y="3003729"/>
            <a:ext cx="1704313" cy="1077218"/>
          </a:xfrm>
          <a:prstGeom prst="rect">
            <a:avLst/>
          </a:prstGeom>
          <a:solidFill>
            <a:srgbClr val="FFCC6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k-MK" sz="16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Light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P</a:t>
            </a:r>
            <a:r>
              <a:rPr kumimoji="0" lang="x-none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ërgjigje pasive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konstruktive</a:t>
            </a:r>
            <a:r>
              <a: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п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Light" panose="020B0502040204020203" pitchFamily="34" charset="0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28F41A93-36C3-6A24-F7B9-A6304DA6671C}"/>
              </a:ext>
            </a:extLst>
          </p:cNvPr>
          <p:cNvGrpSpPr/>
          <p:nvPr/>
        </p:nvGrpSpPr>
        <p:grpSpPr>
          <a:xfrm>
            <a:off x="677334" y="3084148"/>
            <a:ext cx="8897809" cy="2803230"/>
            <a:chOff x="719279" y="3003728"/>
            <a:chExt cx="8897809" cy="2803230"/>
          </a:xfrm>
        </p:grpSpPr>
        <p:sp>
          <p:nvSpPr>
            <p:cNvPr id="4" name="Arrow: Left 3">
              <a:extLst>
                <a:ext uri="{FF2B5EF4-FFF2-40B4-BE49-F238E27FC236}">
                  <a16:creationId xmlns:a16="http://schemas.microsoft.com/office/drawing/2014/main" xmlns="" id="{A40BE81F-0CAD-48FA-B625-BEB8B555E182}"/>
                </a:ext>
              </a:extLst>
            </p:cNvPr>
            <p:cNvSpPr/>
            <p:nvPr/>
          </p:nvSpPr>
          <p:spPr>
            <a:xfrm>
              <a:off x="1149292" y="4462943"/>
              <a:ext cx="4051882" cy="464658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5" name="Arrow: Left 4">
              <a:extLst>
                <a:ext uri="{FF2B5EF4-FFF2-40B4-BE49-F238E27FC236}">
                  <a16:creationId xmlns:a16="http://schemas.microsoft.com/office/drawing/2014/main" xmlns="" id="{A6F4F915-7EED-4DEA-91B4-1DAF26A589F7}"/>
                </a:ext>
              </a:extLst>
            </p:cNvPr>
            <p:cNvSpPr/>
            <p:nvPr/>
          </p:nvSpPr>
          <p:spPr>
            <a:xfrm rot="10800000">
              <a:off x="5222120" y="4462943"/>
              <a:ext cx="4051882" cy="464658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A1C1070C-1E0F-4075-9720-FF71D1A50085}"/>
                </a:ext>
              </a:extLst>
            </p:cNvPr>
            <p:cNvSpPr txBox="1"/>
            <p:nvPr/>
          </p:nvSpPr>
          <p:spPr>
            <a:xfrm>
              <a:off x="7972846" y="5050172"/>
              <a:ext cx="164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S</a:t>
              </a:r>
              <a:r>
                <a:rPr kumimoji="0" lang="x-non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humë destruktive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7480E77E-8D43-4B19-AA39-D1787B69BAC7}"/>
                </a:ext>
              </a:extLst>
            </p:cNvPr>
            <p:cNvSpPr txBox="1"/>
            <p:nvPr/>
          </p:nvSpPr>
          <p:spPr>
            <a:xfrm>
              <a:off x="719279" y="5160627"/>
              <a:ext cx="1914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S</a:t>
              </a:r>
              <a:r>
                <a:rPr kumimoji="0" lang="x-non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humë konstruktive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C712213-823F-4234-A58A-A1DFD8D18FC4}"/>
                </a:ext>
              </a:extLst>
            </p:cNvPr>
            <p:cNvSpPr/>
            <p:nvPr/>
          </p:nvSpPr>
          <p:spPr>
            <a:xfrm>
              <a:off x="5446578" y="3003728"/>
              <a:ext cx="1704313" cy="1077218"/>
            </a:xfrm>
            <a:prstGeom prst="rect">
              <a:avLst/>
            </a:prstGeom>
            <a:solidFill>
              <a:srgbClr val="FFCC66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x-none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Përgjigje pasive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x-none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dekonstruktive</a:t>
              </a: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38F84679-9744-47B9-8B5C-B05601C11376}"/>
                </a:ext>
              </a:extLst>
            </p:cNvPr>
            <p:cNvSpPr/>
            <p:nvPr/>
          </p:nvSpPr>
          <p:spPr>
            <a:xfrm>
              <a:off x="3438360" y="3003728"/>
              <a:ext cx="1612941" cy="1077218"/>
            </a:xfrm>
            <a:prstGeom prst="rect">
              <a:avLst/>
            </a:prstGeom>
            <a:solidFill>
              <a:srgbClr val="FFCC66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x-none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Përgjigje aktive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x-none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dekonstruktive </a:t>
              </a: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9B329549-B2C6-4B0A-B8B9-FA48710EE490}"/>
                </a:ext>
              </a:extLst>
            </p:cNvPr>
            <p:cNvSpPr/>
            <p:nvPr/>
          </p:nvSpPr>
          <p:spPr>
            <a:xfrm>
              <a:off x="1326744" y="3126838"/>
              <a:ext cx="1608133" cy="1077218"/>
            </a:xfrm>
            <a:prstGeom prst="rect">
              <a:avLst/>
            </a:prstGeom>
            <a:solidFill>
              <a:srgbClr val="FFCC66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hnschrift Light" panose="020B0502040204020203" pitchFamily="34" charset="0"/>
                </a:rPr>
                <a:t>P</a:t>
              </a:r>
              <a:r>
                <a:rPr lang="x-none" sz="1600" b="1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hnschrift Light" panose="020B0502040204020203" pitchFamily="34" charset="0"/>
                </a:rPr>
                <a:t>ërgjigje aktive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x-none" sz="1600" b="1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hnschrift Light" panose="020B0502040204020203" pitchFamily="34" charset="0"/>
                </a:rPr>
                <a:t> konstruktive</a:t>
              </a: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DD2DC27-7785-4467-8DB3-208FE9B19965}"/>
              </a:ext>
            </a:extLst>
          </p:cNvPr>
          <p:cNvSpPr txBox="1"/>
          <p:nvPr/>
        </p:nvSpPr>
        <p:spPr>
          <a:xfrm>
            <a:off x="931178" y="1930400"/>
            <a:ext cx="7550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Eksiztojnë 4 lloje të përgjigjeve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41522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DF716-643D-4F59-B71D-B844D4EC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4400" b="1" dirty="0"/>
              <a:t>Hyrje-Ballafaqimi me konfliktin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CA06EF-A1BB-4B5D-9496-637CFD881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035617"/>
          </a:xfrm>
        </p:spPr>
        <p:txBody>
          <a:bodyPr/>
          <a:lstStyle/>
          <a:p>
            <a:r>
              <a:rPr lang="x-none" dirty="0"/>
              <a:t>Aktivitet-Video</a:t>
            </a:r>
            <a:endParaRPr lang="mk-MK" dirty="0"/>
          </a:p>
          <a:p>
            <a:r>
              <a:rPr lang="en-US" dirty="0">
                <a:hlinkClick r:id="rId2"/>
              </a:rPr>
              <a:t>Active Constructive Responding - YouTube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8E95F2-3EB5-4EBC-9BB4-1D6419931783}"/>
              </a:ext>
            </a:extLst>
          </p:cNvPr>
          <p:cNvSpPr txBox="1"/>
          <p:nvPr/>
        </p:nvSpPr>
        <p:spPr>
          <a:xfrm>
            <a:off x="830509" y="3196206"/>
            <a:ext cx="8028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/>
              <a:t>Është shumë e rëndësishme</a:t>
            </a:r>
            <a:r>
              <a:rPr lang="mk-MK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Çfarë do të thuash</a:t>
            </a:r>
            <a:r>
              <a:rPr lang="mk-MK" dirty="0"/>
              <a:t>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Kohën që do ta ndash</a:t>
            </a:r>
            <a:r>
              <a:rPr lang="mk-MK" dirty="0"/>
              <a:t>...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b="1" dirty="0">
                <a:solidFill>
                  <a:schemeClr val="accent5"/>
                </a:solidFill>
              </a:rPr>
              <a:t>Gjëja më e rëndësishme është</a:t>
            </a:r>
            <a:r>
              <a:rPr lang="mk-MK" b="1" dirty="0">
                <a:solidFill>
                  <a:schemeClr val="accent5"/>
                </a:solidFill>
              </a:rPr>
              <a:t>- </a:t>
            </a:r>
            <a:r>
              <a:rPr lang="x-none" b="1" dirty="0">
                <a:solidFill>
                  <a:schemeClr val="accent5"/>
                </a:solidFill>
              </a:rPr>
              <a:t>Çfarë do të bëshë pas bisedës</a:t>
            </a:r>
            <a:r>
              <a:rPr lang="mk-MK" dirty="0"/>
              <a:t>... </a:t>
            </a:r>
            <a:r>
              <a:rPr lang="x-none" dirty="0"/>
              <a:t>Të gjithë bëjmë gabime,për të parandaluar konfliktet është shumë e rëndësishme se si do të bëjmë pas</a:t>
            </a:r>
            <a:r>
              <a:rPr lang="mk-MK" dirty="0"/>
              <a:t>...</a:t>
            </a:r>
          </a:p>
          <a:p>
            <a:pPr lvl="1"/>
            <a:r>
              <a:rPr lang="mk-MK" dirty="0"/>
              <a:t>(</a:t>
            </a:r>
            <a:r>
              <a:rPr lang="x-none" dirty="0"/>
              <a:t>P.Sh.Nuk kamë pasur kohë të mjaftueshme dje,por sot kam</a:t>
            </a:r>
            <a:r>
              <a:rPr lang="mk-MK" dirty="0"/>
              <a:t>...) -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6C7D24C-1036-470E-9D58-4E2B2B1A42EF}"/>
              </a:ext>
            </a:extLst>
          </p:cNvPr>
          <p:cNvSpPr txBox="1"/>
          <p:nvPr/>
        </p:nvSpPr>
        <p:spPr>
          <a:xfrm>
            <a:off x="830509" y="5318620"/>
            <a:ext cx="8028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dirty="0"/>
              <a:t>Aktivitet</a:t>
            </a:r>
            <a:r>
              <a:rPr lang="mk-MK" dirty="0"/>
              <a:t>– </a:t>
            </a:r>
            <a:r>
              <a:rPr lang="x-none" dirty="0"/>
              <a:t>Komunikoni me veten</a:t>
            </a:r>
            <a:r>
              <a:rPr lang="mk-MK" dirty="0"/>
              <a:t>...</a:t>
            </a:r>
          </a:p>
          <a:p>
            <a:r>
              <a:rPr lang="x-none" dirty="0"/>
              <a:t>Shkruaj</a:t>
            </a:r>
            <a:r>
              <a:rPr lang="mk-MK" dirty="0"/>
              <a:t> –</a:t>
            </a:r>
            <a:r>
              <a:rPr lang="x-none" dirty="0"/>
              <a:t>Sot ishte një ditë e mirë sepse...mirë bëra</a:t>
            </a:r>
            <a:r>
              <a:rPr lang="mk-MK" dirty="0"/>
              <a:t>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4869892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DF716-643D-4F59-B71D-B844D4EC4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326" y="227215"/>
            <a:ext cx="10578099" cy="786938"/>
          </a:xfrm>
        </p:spPr>
        <p:txBody>
          <a:bodyPr>
            <a:normAutofit fontScale="90000"/>
          </a:bodyPr>
          <a:lstStyle/>
          <a:p>
            <a:r>
              <a:rPr lang="x-none" b="1" dirty="0"/>
              <a:t>Strategjitë për menaxhimin e suksesshëm të konfliktit</a:t>
            </a:r>
            <a:r>
              <a:rPr lang="mk-MK" b="1" dirty="0"/>
              <a:t> </a:t>
            </a:r>
            <a:endParaRPr lang="en-US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415636" y="1080655"/>
            <a:ext cx="10706794" cy="5777345"/>
            <a:chOff x="415636" y="821230"/>
            <a:chExt cx="11074040" cy="6036770"/>
          </a:xfrm>
        </p:grpSpPr>
        <p:pic>
          <p:nvPicPr>
            <p:cNvPr id="3076" name="Picture 4" descr="See the source image">
              <a:extLst>
                <a:ext uri="{FF2B5EF4-FFF2-40B4-BE49-F238E27FC236}">
                  <a16:creationId xmlns:a16="http://schemas.microsoft.com/office/drawing/2014/main" xmlns="" id="{45E5D845-BAB3-42ED-BE2E-718ADCDE59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636" y="821230"/>
              <a:ext cx="11074040" cy="6036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396537" y="914401"/>
              <a:ext cx="2959332" cy="2701414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Vetëbesimi </a:t>
              </a:r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i lartë</a:t>
              </a:r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Bashkëpunim</a:t>
              </a:r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i i ulët</a:t>
              </a:r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GARË</a:t>
              </a:r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Me forcë gjithçka arrihet</a:t>
              </a:r>
              <a:r>
                <a:rPr lang="mk-MK" b="1" dirty="0"/>
                <a:t>.</a:t>
              </a:r>
            </a:p>
            <a:p>
              <a:pPr algn="ctr"/>
              <a:endParaRPr lang="en-US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49184" y="3740662"/>
              <a:ext cx="2959332" cy="2411977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Vetëbesimi</a:t>
              </a:r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i lartë</a:t>
              </a:r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Bashkëpunimi </a:t>
              </a:r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i ulët</a:t>
              </a:r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SHMANGJA</a:t>
              </a:r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Më mirë jetohet vetë</a:t>
              </a:r>
              <a:r>
                <a:rPr lang="mk-MK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.</a:t>
              </a:r>
              <a:endParaRPr lang="mk-MK" b="1" dirty="0"/>
            </a:p>
            <a:p>
              <a:pPr algn="ctr"/>
              <a:endParaRPr lang="en-US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13468" y="3773978"/>
              <a:ext cx="2959332" cy="2411977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Vetëbesimi</a:t>
              </a:r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i ulët</a:t>
              </a:r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Bashkëpunim</a:t>
              </a:r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 i lartë</a:t>
              </a:r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PËRSHTATJA</a:t>
              </a:r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Vritni ata me mirësi</a:t>
              </a:r>
              <a:r>
                <a:rPr lang="mk-MK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.</a:t>
              </a:r>
              <a:endParaRPr lang="mk-MK" b="1" dirty="0"/>
            </a:p>
            <a:p>
              <a:pPr algn="ctr"/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38253" y="2377441"/>
              <a:ext cx="2959332" cy="2701414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Vetëbesimi </a:t>
              </a:r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i moderuar</a:t>
              </a:r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Bashkëpunim</a:t>
              </a:r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 i moderuar</a:t>
              </a:r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KOMPROMIS</a:t>
              </a:r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x-none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Eja,le ti ndajmë dallimet</a:t>
              </a:r>
              <a:r>
                <a:rPr lang="mk-MK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.</a:t>
              </a:r>
              <a:endParaRPr lang="mk-MK" b="1" dirty="0"/>
            </a:p>
            <a:p>
              <a:pPr algn="ctr"/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-1092162" y="3184169"/>
              <a:ext cx="4172989" cy="4775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x-none" sz="2400" b="1" dirty="0"/>
                <a:t>VETËBESIM</a:t>
              </a:r>
              <a:endParaRPr lang="en-US" sz="24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64748" y="6047200"/>
              <a:ext cx="4172989" cy="48239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x-none" sz="2400" b="1" dirty="0"/>
                <a:t>BASHKËPUNIMI</a:t>
              </a:r>
              <a:endParaRPr lang="en-US" sz="2400" b="1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663363" y="1446604"/>
            <a:ext cx="2959332" cy="2246769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mk-MK" b="1" dirty="0">
              <a:solidFill>
                <a:schemeClr val="accent5">
                  <a:lumMod val="7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x-none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Vetëbesimi</a:t>
            </a:r>
            <a:r>
              <a:rPr lang="x-none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 i lartë</a:t>
            </a:r>
            <a:endParaRPr lang="mk-MK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x-none" b="1" dirty="0">
                <a:effectLst>
                  <a:outerShdw blurRad="139700" dist="38100" dir="9000000" algn="tr" rotWithShape="0">
                    <a:prstClr val="black">
                      <a:alpha val="40000"/>
                    </a:prstClr>
                  </a:outerShdw>
                </a:effectLst>
              </a:rPr>
              <a:t>Bashkëpunim</a:t>
            </a:r>
            <a:r>
              <a:rPr lang="x-none" b="1" dirty="0">
                <a:solidFill>
                  <a:schemeClr val="accent5">
                    <a:lumMod val="75000"/>
                  </a:schemeClr>
                </a:solidFill>
                <a:effectLst>
                  <a:outerShdw blurRad="139700" dist="38100" dir="9000000" algn="tr" rotWithShape="0">
                    <a:prstClr val="black">
                      <a:alpha val="40000"/>
                    </a:prstClr>
                  </a:outerShdw>
                </a:effectLst>
              </a:rPr>
              <a:t> i lartë</a:t>
            </a:r>
            <a:endParaRPr lang="mk-MK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endParaRPr lang="mk-MK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x-none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BASHKËPUNIMI</a:t>
            </a:r>
            <a:endParaRPr lang="mk-MK" b="1" dirty="0">
              <a:solidFill>
                <a:schemeClr val="accent5">
                  <a:lumMod val="7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endParaRPr lang="mk-MK" b="1" dirty="0">
              <a:solidFill>
                <a:schemeClr val="accent5">
                  <a:lumMod val="7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x-none" sz="1600" b="1" i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Dy koka mendojnë më mirë se një</a:t>
            </a:r>
            <a:r>
              <a:rPr lang="mk-MK" sz="1600" b="1" i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0613129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DF716-643D-4F59-B71D-B844D4EC4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93139" cy="1320800"/>
          </a:xfrm>
        </p:spPr>
        <p:txBody>
          <a:bodyPr>
            <a:normAutofit/>
          </a:bodyPr>
          <a:lstStyle/>
          <a:p>
            <a:r>
              <a:rPr lang="x-none" dirty="0"/>
              <a:t>Strategjitë për menaxhimin e suksesshëm të konfliktit</a:t>
            </a:r>
            <a:r>
              <a:rPr lang="mk-MK" dirty="0"/>
              <a:t>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33242C7-9D81-430F-94DE-99F434913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4911"/>
            <a:ext cx="8596668" cy="4296452"/>
          </a:xfrm>
        </p:spPr>
        <p:txBody>
          <a:bodyPr/>
          <a:lstStyle/>
          <a:p>
            <a:r>
              <a:rPr lang="x-none" dirty="0"/>
              <a:t>Aktiviteti</a:t>
            </a:r>
            <a:r>
              <a:rPr lang="mk-MK" dirty="0"/>
              <a:t> – </a:t>
            </a:r>
            <a:r>
              <a:rPr lang="x-none" dirty="0"/>
              <a:t>Çfarë do të hamë për darkë</a:t>
            </a:r>
            <a:r>
              <a:rPr lang="mk-MK" dirty="0"/>
              <a:t>?</a:t>
            </a:r>
          </a:p>
          <a:p>
            <a:pPr lvl="1"/>
            <a:r>
              <a:rPr lang="x-none" dirty="0"/>
              <a:t>Secili individualisht jep përgjigje në fletë</a:t>
            </a:r>
            <a:r>
              <a:rPr lang="mk-MK" dirty="0"/>
              <a:t>;</a:t>
            </a:r>
          </a:p>
          <a:p>
            <a:pPr lvl="1"/>
            <a:r>
              <a:rPr lang="x-none" dirty="0"/>
              <a:t>Formohen familjet.Çdo familje merr vendim të përbashkët</a:t>
            </a:r>
            <a:r>
              <a:rPr lang="mk-MK" dirty="0"/>
              <a:t>...</a:t>
            </a:r>
          </a:p>
          <a:p>
            <a:pPr marL="457200" lvl="1" indent="0">
              <a:buNone/>
            </a:pPr>
            <a:endParaRPr lang="mk-MK" dirty="0"/>
          </a:p>
          <a:p>
            <a:pPr marL="457200" lvl="1" indent="0">
              <a:buNone/>
            </a:pPr>
            <a:endParaRPr lang="mk-MK" dirty="0"/>
          </a:p>
          <a:p>
            <a:pPr marL="457200" lvl="1" indent="0">
              <a:buNone/>
            </a:pPr>
            <a:endParaRPr lang="mk-MK" dirty="0"/>
          </a:p>
          <a:p>
            <a:pPr marL="457200" lvl="1" indent="0">
              <a:buNone/>
            </a:pPr>
            <a:endParaRPr lang="mk-MK" dirty="0"/>
          </a:p>
          <a:p>
            <a:pPr indent="-285750">
              <a:buFont typeface="Wingdings" panose="05000000000000000000" pitchFamily="2" charset="2"/>
              <a:buChar char="Ø"/>
            </a:pPr>
            <a:r>
              <a:rPr lang="x-none" dirty="0"/>
              <a:t>Për çdo vendim  duhet të mendojm me kujdes dhe të fokusohemi në nevojat tona</a:t>
            </a:r>
            <a:r>
              <a:rPr lang="mk-MK" dirty="0"/>
              <a:t>!</a:t>
            </a: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x-none" dirty="0"/>
              <a:t>Duhet të jemi gjithmonë të vetëdijshëm për nevojën tonë dhe ajo duhet të jetë udhërrëfyesi ynë në marrjen e vendimeve </a:t>
            </a:r>
            <a:r>
              <a:rPr lang="mk-MK" dirty="0"/>
              <a:t>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8698591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VTI" id="{97558BDE-0B66-457C-BB6F-7B1B22DAA9B8}" vid="{F53508A3-AC60-448A-AF37-934D5F1A0D5E}"/>
    </a:ext>
  </a:extLst>
</a:theme>
</file>

<file path=ppt/theme/theme3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442</Words>
  <Application>Microsoft Office PowerPoint</Application>
  <PresentationFormat>Custom</PresentationFormat>
  <Paragraphs>105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Facet</vt:lpstr>
      <vt:lpstr>1_DividendVTI</vt:lpstr>
      <vt:lpstr>DividendVTI</vt:lpstr>
      <vt:lpstr>Inteligjenca emocionale</vt:lpstr>
      <vt:lpstr>Hyrje - Ballafaqimi me konfliktin  </vt:lpstr>
      <vt:lpstr>Hyrje-Ballafaqimi me konfliktin</vt:lpstr>
      <vt:lpstr>Hyrje-Ballafaqimi me konfliktin</vt:lpstr>
      <vt:lpstr>Hyrje-Ballafaqimi me konfliktin</vt:lpstr>
      <vt:lpstr>Strategjitë për menaxhimin e suksesshëm të konfliktit </vt:lpstr>
      <vt:lpstr>Strategjitë për menaxhimin e suksesshëm të konfliktit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Вовед – Справување со конфликт</dc:title>
  <dc:creator>Фросина Манева</dc:creator>
  <cp:lastModifiedBy>USER</cp:lastModifiedBy>
  <cp:revision>3</cp:revision>
  <dcterms:created xsi:type="dcterms:W3CDTF">2022-05-08T19:06:35Z</dcterms:created>
  <dcterms:modified xsi:type="dcterms:W3CDTF">2022-09-19T07:39:59Z</dcterms:modified>
</cp:coreProperties>
</file>