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7" r:id="rId2"/>
    <p:sldMasterId id="2147483677" r:id="rId3"/>
  </p:sldMasterIdLst>
  <p:sldIdLst>
    <p:sldId id="312" r:id="rId4"/>
    <p:sldId id="260" r:id="rId5"/>
    <p:sldId id="269" r:id="rId6"/>
    <p:sldId id="270" r:id="rId7"/>
    <p:sldId id="273" r:id="rId8"/>
    <p:sldId id="310" r:id="rId9"/>
    <p:sldId id="27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87" autoAdjust="0"/>
    <p:restoredTop sz="93969" autoAdjust="0"/>
  </p:normalViewPr>
  <p:slideViewPr>
    <p:cSldViewPr snapToGrid="0">
      <p:cViewPr varScale="1">
        <p:scale>
          <a:sx n="68" d="100"/>
          <a:sy n="68" d="100"/>
        </p:scale>
        <p:origin x="-78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2038835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3252709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5924071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5162833"/>
      </p:ext>
    </p:extLst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073714444"/>
      </p:ext>
    </p:extLst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6316262"/>
      </p:ext>
    </p:extLst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1478545"/>
      </p:ext>
    </p:extLst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3033773"/>
      </p:ext>
    </p:extLst>
  </p:cSld>
  <p:clrMapOvr>
    <a:masterClrMapping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4819" name="Picture 1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40913" y="0"/>
            <a:ext cx="1276350" cy="466725"/>
          </a:xfrm>
          <a:prstGeom prst="rect">
            <a:avLst/>
          </a:prstGeom>
          <a:noFill/>
        </p:spPr>
      </p:pic>
      <p:pic>
        <p:nvPicPr>
          <p:cNvPr id="34818" name="Picture 3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511380" y="0"/>
            <a:ext cx="1600200" cy="409575"/>
          </a:xfrm>
          <a:prstGeom prst="rect">
            <a:avLst/>
          </a:prstGeom>
          <a:noFill/>
        </p:spPr>
      </p:pic>
      <p:pic>
        <p:nvPicPr>
          <p:cNvPr id="34817" name="Picture 4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2705100"/>
            <a:ext cx="1666875" cy="466725"/>
          </a:xfrm>
          <a:prstGeom prst="rect">
            <a:avLst/>
          </a:prstGeom>
          <a:noFill/>
        </p:spPr>
      </p:pic>
      <p:sp>
        <p:nvSpPr>
          <p:cNvPr id="34820" name="Text Box 4"/>
          <p:cNvSpPr txBox="1">
            <a:spLocks noChangeArrowheads="1"/>
          </p:cNvSpPr>
          <p:nvPr userDrawn="1"/>
        </p:nvSpPr>
        <p:spPr bwMode="auto">
          <a:xfrm>
            <a:off x="8259383" y="0"/>
            <a:ext cx="3280087" cy="504825"/>
          </a:xfrm>
          <a:prstGeom prst="rect">
            <a:avLst/>
          </a:prstGeom>
          <a:noFill/>
          <a:ln w="381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r>
              <a:rPr kumimoji="0" lang="mk-MK" sz="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Ерасмус+ К101 „Справување со меѓуврсничко насилство и конфликти“</a:t>
            </a:r>
            <a:endParaRPr kumimoji="0" lang="mk-MK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r>
              <a:rPr kumimoji="0" lang="en-US" sz="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OO</a:t>
            </a:r>
            <a:r>
              <a:rPr kumimoji="0" lang="mk-MK" sz="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 „Толи Зордумис“, Куманово</a:t>
            </a:r>
            <a:endParaRPr kumimoji="0" lang="mk-MK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endParaRPr kumimoji="0" lang="mk-M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 userDrawn="1"/>
        </p:nvSpPr>
        <p:spPr bwMode="auto">
          <a:xfrm>
            <a:off x="0" y="1381125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1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mk-M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 userDrawn="1"/>
        </p:nvSpPr>
        <p:spPr bwMode="auto">
          <a:xfrm>
            <a:off x="0" y="22479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1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mk-M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5" name="Rectangle 9"/>
          <p:cNvSpPr>
            <a:spLocks noChangeArrowheads="1"/>
          </p:cNvSpPr>
          <p:nvPr userDrawn="1"/>
        </p:nvSpPr>
        <p:spPr bwMode="auto">
          <a:xfrm>
            <a:off x="0" y="3017278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95861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99067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122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60" y="570964"/>
            <a:ext cx="8596668" cy="13208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69701" y="0"/>
            <a:ext cx="1276350" cy="466725"/>
          </a:xfrm>
          <a:prstGeom prst="rect">
            <a:avLst/>
          </a:prstGeom>
          <a:noFill/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627289" y="25758"/>
            <a:ext cx="2012699" cy="515155"/>
          </a:xfrm>
          <a:prstGeom prst="rect">
            <a:avLst/>
          </a:prstGeom>
          <a:noFill/>
        </p:spPr>
      </p:pic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984126" y="12879"/>
            <a:ext cx="1666875" cy="466725"/>
          </a:xfrm>
          <a:prstGeom prst="rect">
            <a:avLst/>
          </a:prstGeom>
          <a:noFill/>
        </p:spPr>
      </p:pic>
      <p:sp>
        <p:nvSpPr>
          <p:cNvPr id="11" name="Text Box 4"/>
          <p:cNvSpPr txBox="1">
            <a:spLocks noChangeArrowheads="1"/>
          </p:cNvSpPr>
          <p:nvPr userDrawn="1"/>
        </p:nvSpPr>
        <p:spPr bwMode="auto">
          <a:xfrm>
            <a:off x="7525287" y="90151"/>
            <a:ext cx="3924032" cy="504825"/>
          </a:xfrm>
          <a:prstGeom prst="rect">
            <a:avLst/>
          </a:prstGeom>
          <a:noFill/>
          <a:ln w="381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r>
              <a:rPr kumimoji="0" lang="mk-MK" sz="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Ерасмус+ К101 „Справување со меѓуврсничко насилство и конфликти“</a:t>
            </a:r>
            <a:endParaRPr kumimoji="0" lang="mk-MK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r>
              <a:rPr kumimoji="0" lang="en-US" sz="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OO</a:t>
            </a:r>
            <a:r>
              <a:rPr kumimoji="0" lang="mk-MK" sz="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 „Толи Зордумис“, Куманово</a:t>
            </a:r>
            <a:endParaRPr kumimoji="0" lang="mk-MK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endParaRPr kumimoji="0" lang="mk-M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0868268"/>
      </p:ext>
    </p:extLst>
  </p:cSld>
  <p:clrMapOvr>
    <a:masterClrMapping/>
  </p:clrMapOvr>
  <p:transition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7849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75562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14612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05994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xmlns="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xmlns="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09866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90517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4819" name="Picture 1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40913" y="0"/>
            <a:ext cx="1276350" cy="466725"/>
          </a:xfrm>
          <a:prstGeom prst="rect">
            <a:avLst/>
          </a:prstGeom>
          <a:noFill/>
        </p:spPr>
      </p:pic>
      <p:pic>
        <p:nvPicPr>
          <p:cNvPr id="34818" name="Picture 3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511380" y="0"/>
            <a:ext cx="1600200" cy="409575"/>
          </a:xfrm>
          <a:prstGeom prst="rect">
            <a:avLst/>
          </a:prstGeom>
          <a:noFill/>
        </p:spPr>
      </p:pic>
      <p:pic>
        <p:nvPicPr>
          <p:cNvPr id="34817" name="Picture 4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2705100"/>
            <a:ext cx="1666875" cy="466725"/>
          </a:xfrm>
          <a:prstGeom prst="rect">
            <a:avLst/>
          </a:prstGeom>
          <a:noFill/>
        </p:spPr>
      </p:pic>
      <p:sp>
        <p:nvSpPr>
          <p:cNvPr id="34820" name="Text Box 4"/>
          <p:cNvSpPr txBox="1">
            <a:spLocks noChangeArrowheads="1"/>
          </p:cNvSpPr>
          <p:nvPr userDrawn="1"/>
        </p:nvSpPr>
        <p:spPr bwMode="auto">
          <a:xfrm>
            <a:off x="8259383" y="0"/>
            <a:ext cx="3280087" cy="504825"/>
          </a:xfrm>
          <a:prstGeom prst="rect">
            <a:avLst/>
          </a:prstGeom>
          <a:noFill/>
          <a:ln w="381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r>
              <a:rPr kumimoji="0" lang="mk-MK" sz="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Ерасмус+ К101 „Справување со меѓуврсничко насилство и конфликти“</a:t>
            </a:r>
            <a:endParaRPr kumimoji="0" lang="mk-MK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r>
              <a:rPr kumimoji="0" lang="en-US" sz="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OO</a:t>
            </a:r>
            <a:r>
              <a:rPr kumimoji="0" lang="mk-MK" sz="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 „Толи Зордумис“, Куманово</a:t>
            </a:r>
            <a:endParaRPr kumimoji="0" lang="mk-MK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endParaRPr kumimoji="0" lang="mk-M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 userDrawn="1"/>
        </p:nvSpPr>
        <p:spPr bwMode="auto">
          <a:xfrm>
            <a:off x="0" y="1381125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1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mk-M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 userDrawn="1"/>
        </p:nvSpPr>
        <p:spPr bwMode="auto">
          <a:xfrm>
            <a:off x="0" y="22479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1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mk-M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5" name="Rectangle 9"/>
          <p:cNvSpPr>
            <a:spLocks noChangeArrowheads="1"/>
          </p:cNvSpPr>
          <p:nvPr userDrawn="1"/>
        </p:nvSpPr>
        <p:spPr bwMode="auto">
          <a:xfrm>
            <a:off x="0" y="3017278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95861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99067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12241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784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9542601"/>
      </p:ext>
    </p:extLst>
  </p:cSld>
  <p:clrMapOvr>
    <a:masterClrMapping/>
  </p:clrMapOvr>
  <p:transition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75562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14612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05994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xmlns="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xmlns="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09866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9051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1802270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1212699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7943023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3372665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2201656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8608330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1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30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2897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>
    <p:fade thruBlk="1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5843" name="Picture 1"/>
          <p:cNvPicPr>
            <a:picLocks noChangeAspect="1" noChangeArrowheads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669701" y="0"/>
            <a:ext cx="1276350" cy="466725"/>
          </a:xfrm>
          <a:prstGeom prst="rect">
            <a:avLst/>
          </a:prstGeom>
          <a:noFill/>
        </p:spPr>
      </p:pic>
      <p:pic>
        <p:nvPicPr>
          <p:cNvPr id="35842" name="Picture 3"/>
          <p:cNvPicPr>
            <a:picLocks noChangeAspect="1" noChangeArrowheads="1"/>
          </p:cNvPicPr>
          <p:nvPr userDrawn="1"/>
        </p:nvPicPr>
        <p:blipFill>
          <a:blip r:embed="rId12"/>
          <a:srcRect/>
          <a:stretch>
            <a:fillRect/>
          </a:stretch>
        </p:blipFill>
        <p:spPr bwMode="auto">
          <a:xfrm>
            <a:off x="2627290" y="25758"/>
            <a:ext cx="1600200" cy="409575"/>
          </a:xfrm>
          <a:prstGeom prst="rect">
            <a:avLst/>
          </a:prstGeom>
          <a:noFill/>
        </p:spPr>
      </p:pic>
      <p:pic>
        <p:nvPicPr>
          <p:cNvPr id="35841" name="Picture 4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4984126" y="12879"/>
            <a:ext cx="1666875" cy="466725"/>
          </a:xfrm>
          <a:prstGeom prst="rect">
            <a:avLst/>
          </a:prstGeom>
          <a:noFill/>
        </p:spPr>
      </p:pic>
      <p:sp>
        <p:nvSpPr>
          <p:cNvPr id="35844" name="Text Box 4"/>
          <p:cNvSpPr txBox="1">
            <a:spLocks noChangeArrowheads="1"/>
          </p:cNvSpPr>
          <p:nvPr userDrawn="1"/>
        </p:nvSpPr>
        <p:spPr bwMode="auto">
          <a:xfrm>
            <a:off x="7576802" y="0"/>
            <a:ext cx="3924032" cy="504825"/>
          </a:xfrm>
          <a:prstGeom prst="rect">
            <a:avLst/>
          </a:prstGeom>
          <a:noFill/>
          <a:ln w="381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r>
              <a:rPr kumimoji="0" lang="mk-MK" sz="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Ерасмус+ К101 „Справување со меѓуврсничко насилство и конфликти“</a:t>
            </a:r>
            <a:endParaRPr kumimoji="0" lang="mk-MK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r>
              <a:rPr kumimoji="0" lang="en-US" sz="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OO</a:t>
            </a:r>
            <a:r>
              <a:rPr kumimoji="0" lang="mk-MK" sz="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 „Толи Зордумис“, Куманово</a:t>
            </a:r>
            <a:endParaRPr kumimoji="0" lang="mk-MK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endParaRPr kumimoji="0" lang="mk-M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5" name="Rectangle 5"/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mk-MK"/>
          </a:p>
        </p:txBody>
      </p:sp>
      <p:sp>
        <p:nvSpPr>
          <p:cNvPr id="35846" name="Rectangle 6"/>
          <p:cNvSpPr>
            <a:spLocks noChangeArrowheads="1"/>
          </p:cNvSpPr>
          <p:nvPr userDrawn="1"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mk-MK"/>
          </a:p>
        </p:txBody>
      </p:sp>
      <p:sp>
        <p:nvSpPr>
          <p:cNvPr id="35847" name="Rectangle 7"/>
          <p:cNvSpPr>
            <a:spLocks noChangeArrowheads="1"/>
          </p:cNvSpPr>
          <p:nvPr userDrawn="1"/>
        </p:nvSpPr>
        <p:spPr bwMode="auto">
          <a:xfrm>
            <a:off x="0" y="1381125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1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mk-M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8" name="Rectangle 8"/>
          <p:cNvSpPr>
            <a:spLocks noChangeArrowheads="1"/>
          </p:cNvSpPr>
          <p:nvPr userDrawn="1"/>
        </p:nvSpPr>
        <p:spPr bwMode="auto">
          <a:xfrm>
            <a:off x="0" y="22479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1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mk-M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9" name="Rectangle 9"/>
          <p:cNvSpPr>
            <a:spLocks noChangeArrowheads="1"/>
          </p:cNvSpPr>
          <p:nvPr userDrawn="1"/>
        </p:nvSpPr>
        <p:spPr bwMode="auto">
          <a:xfrm>
            <a:off x="0" y="3171825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082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5843" name="Picture 1"/>
          <p:cNvPicPr>
            <a:picLocks noChangeAspect="1" noChangeArrowheads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669701" y="0"/>
            <a:ext cx="1276350" cy="466725"/>
          </a:xfrm>
          <a:prstGeom prst="rect">
            <a:avLst/>
          </a:prstGeom>
          <a:noFill/>
        </p:spPr>
      </p:pic>
      <p:pic>
        <p:nvPicPr>
          <p:cNvPr id="35842" name="Picture 3"/>
          <p:cNvPicPr>
            <a:picLocks noChangeAspect="1" noChangeArrowheads="1"/>
          </p:cNvPicPr>
          <p:nvPr userDrawn="1"/>
        </p:nvPicPr>
        <p:blipFill>
          <a:blip r:embed="rId12"/>
          <a:srcRect/>
          <a:stretch>
            <a:fillRect/>
          </a:stretch>
        </p:blipFill>
        <p:spPr bwMode="auto">
          <a:xfrm>
            <a:off x="2627290" y="25758"/>
            <a:ext cx="1600200" cy="409575"/>
          </a:xfrm>
          <a:prstGeom prst="rect">
            <a:avLst/>
          </a:prstGeom>
          <a:noFill/>
        </p:spPr>
      </p:pic>
      <p:pic>
        <p:nvPicPr>
          <p:cNvPr id="35841" name="Picture 4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4984126" y="12879"/>
            <a:ext cx="1666875" cy="466725"/>
          </a:xfrm>
          <a:prstGeom prst="rect">
            <a:avLst/>
          </a:prstGeom>
          <a:noFill/>
        </p:spPr>
      </p:pic>
      <p:sp>
        <p:nvSpPr>
          <p:cNvPr id="35844" name="Text Box 4"/>
          <p:cNvSpPr txBox="1">
            <a:spLocks noChangeArrowheads="1"/>
          </p:cNvSpPr>
          <p:nvPr userDrawn="1"/>
        </p:nvSpPr>
        <p:spPr bwMode="auto">
          <a:xfrm>
            <a:off x="7576802" y="0"/>
            <a:ext cx="3924032" cy="504825"/>
          </a:xfrm>
          <a:prstGeom prst="rect">
            <a:avLst/>
          </a:prstGeom>
          <a:noFill/>
          <a:ln w="381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r>
              <a:rPr kumimoji="0" lang="mk-MK" sz="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Ерасмус+ К101 „Справување со меѓуврсничко насилство и конфликти“</a:t>
            </a:r>
            <a:endParaRPr kumimoji="0" lang="mk-MK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r>
              <a:rPr kumimoji="0" lang="en-US" sz="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OO</a:t>
            </a:r>
            <a:r>
              <a:rPr kumimoji="0" lang="mk-MK" sz="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 „Толи Зордумис“, Куманово</a:t>
            </a:r>
            <a:endParaRPr kumimoji="0" lang="mk-MK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endParaRPr kumimoji="0" lang="mk-M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5" name="Rectangle 5"/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mk-MK"/>
          </a:p>
        </p:txBody>
      </p:sp>
      <p:sp>
        <p:nvSpPr>
          <p:cNvPr id="35846" name="Rectangle 6"/>
          <p:cNvSpPr>
            <a:spLocks noChangeArrowheads="1"/>
          </p:cNvSpPr>
          <p:nvPr userDrawn="1"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mk-MK"/>
          </a:p>
        </p:txBody>
      </p:sp>
      <p:sp>
        <p:nvSpPr>
          <p:cNvPr id="35847" name="Rectangle 7"/>
          <p:cNvSpPr>
            <a:spLocks noChangeArrowheads="1"/>
          </p:cNvSpPr>
          <p:nvPr userDrawn="1"/>
        </p:nvSpPr>
        <p:spPr bwMode="auto">
          <a:xfrm>
            <a:off x="0" y="1381125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1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mk-M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8" name="Rectangle 8"/>
          <p:cNvSpPr>
            <a:spLocks noChangeArrowheads="1"/>
          </p:cNvSpPr>
          <p:nvPr userDrawn="1"/>
        </p:nvSpPr>
        <p:spPr bwMode="auto">
          <a:xfrm>
            <a:off x="0" y="22479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1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mk-M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9" name="Rectangle 9"/>
          <p:cNvSpPr>
            <a:spLocks noChangeArrowheads="1"/>
          </p:cNvSpPr>
          <p:nvPr userDrawn="1"/>
        </p:nvSpPr>
        <p:spPr bwMode="auto">
          <a:xfrm>
            <a:off x="0" y="3171825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082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RORihbXMnA&amp;list=PLVZD6mJzX4gPGfI_rwPjL2SHQTxmG-TNd&amp;index=2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xmlns="" id="{42D4960A-896E-4F6B-BF65-B4662AC9DE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72723" y="850791"/>
            <a:ext cx="3202016" cy="4198288"/>
          </a:xfrm>
        </p:spPr>
        <p:txBody>
          <a:bodyPr anchor="ctr">
            <a:normAutofit/>
          </a:bodyPr>
          <a:lstStyle/>
          <a:p>
            <a:pPr algn="ctr"/>
            <a:r>
              <a:rPr lang="en-US" sz="2800" dirty="0" err="1">
                <a:solidFill>
                  <a:srgbClr val="FFFFFF"/>
                </a:solidFill>
              </a:rPr>
              <a:t>Inteligjenca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2800" dirty="0" err="1">
                <a:solidFill>
                  <a:srgbClr val="FFFFFF"/>
                </a:solidFill>
              </a:rPr>
              <a:t>emocionale</a:t>
            </a:r>
            <a:endParaRPr lang="en-US" sz="2800" dirty="0">
              <a:solidFill>
                <a:srgbClr val="FFFFFF"/>
              </a:solidFill>
            </a:endParaRPr>
          </a:p>
        </p:txBody>
      </p:sp>
      <p:pic>
        <p:nvPicPr>
          <p:cNvPr id="2560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5840" y="836023"/>
            <a:ext cx="2893558" cy="1058092"/>
          </a:xfrm>
          <a:prstGeom prst="rect">
            <a:avLst/>
          </a:prstGeom>
          <a:noFill/>
        </p:spPr>
      </p:pic>
      <p:pic>
        <p:nvPicPr>
          <p:cNvPr id="2560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50376" y="1080677"/>
            <a:ext cx="2922887" cy="748120"/>
          </a:xfrm>
          <a:prstGeom prst="rect">
            <a:avLst/>
          </a:prstGeom>
          <a:noFill/>
        </p:spPr>
      </p:pic>
      <p:pic>
        <p:nvPicPr>
          <p:cNvPr id="2560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90857" y="1046117"/>
            <a:ext cx="2935257" cy="821872"/>
          </a:xfrm>
          <a:prstGeom prst="rect">
            <a:avLst/>
          </a:prstGeom>
          <a:noFill/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142309" y="2939143"/>
            <a:ext cx="6622868" cy="1489166"/>
          </a:xfrm>
          <a:prstGeom prst="rect">
            <a:avLst/>
          </a:prstGeom>
          <a:noFill/>
          <a:ln w="381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r>
              <a:rPr kumimoji="0" lang="mk-MK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Ерасмус+ К101</a:t>
            </a:r>
            <a:endParaRPr kumimoji="0" lang="en-US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r>
              <a:rPr kumimoji="0" lang="mk-MK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„Справување со меѓуврсничко насилство и конфликти“</a:t>
            </a:r>
            <a:endParaRPr kumimoji="0" lang="mk-MK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OO</a:t>
            </a:r>
            <a:r>
              <a:rPr kumimoji="0" lang="mk-MK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 „Толи Зордумис“, Куманово</a:t>
            </a:r>
            <a:endParaRPr kumimoji="0" lang="en-US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endParaRPr lang="en-US" b="1" i="1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r>
              <a:rPr lang="mk-MK" b="1" i="1" dirty="0" smtClean="0">
                <a:latin typeface="Calibri" pitchFamily="34" charset="0"/>
                <a:cs typeface="Times New Roman" pitchFamily="18" charset="0"/>
              </a:rPr>
              <a:t>октомври, </a:t>
            </a:r>
            <a:r>
              <a:rPr lang="mk-MK" b="1" i="1" dirty="0" smtClean="0">
                <a:latin typeface="Calibri" pitchFamily="34" charset="0"/>
                <a:cs typeface="Times New Roman" pitchFamily="18" charset="0"/>
              </a:rPr>
              <a:t>2021-септември</a:t>
            </a:r>
            <a:r>
              <a:rPr lang="mk-MK" b="1" i="1" dirty="0" smtClean="0">
                <a:latin typeface="Calibri" pitchFamily="34" charset="0"/>
                <a:cs typeface="Times New Roman" pitchFamily="18" charset="0"/>
              </a:rPr>
              <a:t>, 2022</a:t>
            </a:r>
            <a:endParaRPr kumimoji="0" lang="mk-MK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endParaRPr kumimoji="0" lang="mk-M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mk-MK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mk-MK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1381125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1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mk-M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22479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1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mk-M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3171825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4003712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CCA3B3-47D3-4F1F-8A62-F0554F61C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x-none" dirty="0"/>
              <a:t>Stuhi idesh –Pse lind konflikti?</a:t>
            </a:r>
          </a:p>
          <a:p>
            <a:r>
              <a:rPr lang="mk-MK" dirty="0"/>
              <a:t> </a:t>
            </a:r>
            <a:r>
              <a:rPr lang="x-none" dirty="0"/>
              <a:t>Për shkak të mendimeve të ndryshme,</a:t>
            </a:r>
            <a:r>
              <a:rPr lang="mk-MK" dirty="0"/>
              <a:t> </a:t>
            </a:r>
            <a:endParaRPr lang="x-none" dirty="0"/>
          </a:p>
          <a:p>
            <a:r>
              <a:rPr lang="x-none" dirty="0"/>
              <a:t>Për shkak të mospërfilljes së mendimit të njerzve të tjerë</a:t>
            </a:r>
            <a:r>
              <a:rPr lang="mk-MK" dirty="0"/>
              <a:t>;</a:t>
            </a:r>
          </a:p>
          <a:p>
            <a:pPr lvl="1"/>
            <a:r>
              <a:rPr lang="x-none" dirty="0"/>
              <a:t>Për shkak të urrejtjes</a:t>
            </a:r>
            <a:r>
              <a:rPr lang="mk-MK" dirty="0"/>
              <a:t>;</a:t>
            </a:r>
          </a:p>
          <a:p>
            <a:pPr lvl="1"/>
            <a:r>
              <a:rPr lang="x-none" dirty="0"/>
              <a:t>Për shkak të zemërimit</a:t>
            </a:r>
            <a:r>
              <a:rPr lang="mk-MK" dirty="0"/>
              <a:t>;</a:t>
            </a:r>
            <a:endParaRPr lang="en-US" dirty="0"/>
          </a:p>
          <a:p>
            <a:r>
              <a:rPr lang="en-US" dirty="0" err="1"/>
              <a:t>Konfliktet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jenë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thirrje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ndihmë</a:t>
            </a:r>
            <a:r>
              <a:rPr lang="en-US" dirty="0"/>
              <a:t>...</a:t>
            </a:r>
            <a:endParaRPr lang="mk-MK" dirty="0"/>
          </a:p>
          <a:p>
            <a:r>
              <a:rPr lang="en-US" dirty="0" err="1"/>
              <a:t>Konfliktet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perceptim</a:t>
            </a:r>
            <a:r>
              <a:rPr lang="en-US" dirty="0"/>
              <a:t>,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kokën</a:t>
            </a:r>
            <a:r>
              <a:rPr lang="en-US" dirty="0"/>
              <a:t> </a:t>
            </a:r>
            <a:r>
              <a:rPr lang="en-US" dirty="0" err="1"/>
              <a:t>tonë</a:t>
            </a:r>
            <a:r>
              <a:rPr lang="en-US" dirty="0"/>
              <a:t>...</a:t>
            </a:r>
            <a:endParaRPr lang="mk-MK" dirty="0"/>
          </a:p>
          <a:p>
            <a:r>
              <a:rPr lang="en-US" dirty="0" err="1"/>
              <a:t>Konfliktet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jenë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shëndetshme</a:t>
            </a:r>
            <a:r>
              <a:rPr lang="en-US" dirty="0"/>
              <a:t>!!!</a:t>
            </a:r>
            <a:endParaRPr lang="mk-MK" dirty="0"/>
          </a:p>
          <a:p>
            <a:r>
              <a:rPr lang="en-US" dirty="0" err="1"/>
              <a:t>Konflikti</a:t>
            </a:r>
            <a:r>
              <a:rPr lang="en-US" dirty="0"/>
              <a:t> </a:t>
            </a:r>
            <a:r>
              <a:rPr lang="en-US" dirty="0" err="1"/>
              <a:t>lind</a:t>
            </a:r>
            <a:r>
              <a:rPr lang="en-US" dirty="0"/>
              <a:t> </a:t>
            </a:r>
            <a:r>
              <a:rPr lang="en-US" dirty="0" err="1"/>
              <a:t>sepse</a:t>
            </a:r>
            <a:r>
              <a:rPr lang="en-US" dirty="0"/>
              <a:t> ne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ta </a:t>
            </a:r>
            <a:r>
              <a:rPr lang="en-US" dirty="0" err="1"/>
              <a:t>kuptojmë</a:t>
            </a:r>
            <a:r>
              <a:rPr lang="en-US" dirty="0"/>
              <a:t> </a:t>
            </a:r>
            <a:r>
              <a:rPr lang="en-US" dirty="0" err="1"/>
              <a:t>veten</a:t>
            </a:r>
            <a:r>
              <a:rPr lang="en-US" dirty="0"/>
              <a:t>,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jetojmë</a:t>
            </a:r>
            <a:r>
              <a:rPr lang="en-US" dirty="0"/>
              <a:t> me </a:t>
            </a:r>
            <a:r>
              <a:rPr lang="en-US" dirty="0" err="1"/>
              <a:t>njerëz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tjerë</a:t>
            </a:r>
            <a:r>
              <a:rPr lang="en-US" dirty="0"/>
              <a:t>!</a:t>
            </a:r>
            <a:endParaRPr lang="mk-MK" dirty="0"/>
          </a:p>
          <a:p>
            <a:r>
              <a:rPr lang="en-US" dirty="0" err="1"/>
              <a:t>Konfliktet</a:t>
            </a:r>
            <a:r>
              <a:rPr lang="en-US" dirty="0"/>
              <a:t> </a:t>
            </a:r>
            <a:r>
              <a:rPr lang="en-US" dirty="0" err="1"/>
              <a:t>ndonjëherë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gjë</a:t>
            </a:r>
            <a:r>
              <a:rPr lang="en-US" dirty="0"/>
              <a:t> e </a:t>
            </a:r>
            <a:r>
              <a:rPr lang="en-US" dirty="0" err="1"/>
              <a:t>mirë</a:t>
            </a:r>
            <a:r>
              <a:rPr lang="en-US" dirty="0"/>
              <a:t> </a:t>
            </a:r>
            <a:r>
              <a:rPr lang="en-US" dirty="0" err="1"/>
              <a:t>sepse</a:t>
            </a:r>
            <a:r>
              <a:rPr lang="en-US" dirty="0"/>
              <a:t> </a:t>
            </a:r>
            <a:r>
              <a:rPr lang="en-US" dirty="0" err="1"/>
              <a:t>problemi</a:t>
            </a:r>
            <a:r>
              <a:rPr lang="en-US" dirty="0"/>
              <a:t> del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sipërfaqe</a:t>
            </a:r>
            <a:r>
              <a:rPr lang="en-US" dirty="0"/>
              <a:t>!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984EAD64-A0EE-EF7E-A26C-AEE04A7A5F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77334" y="485173"/>
            <a:ext cx="821359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altLang="en-US" sz="4800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inherit"/>
              </a:rPr>
              <a:t>Hyrje - Ballafaqimi me konfliktin</a:t>
            </a:r>
            <a:endParaRPr kumimoji="0" lang="sq-AL" altLang="en-US" sz="2800" b="1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altLang="en-US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sq-AL" altLang="en-US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sq-AL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2463717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AF69B9-9DDD-4640-9ED4-C42FEF1A7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z="4000" b="1" dirty="0"/>
              <a:t>Hyrje-Ballafaqimi me konfliktin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CCA3B3-47D3-4F1F-8A62-F0554F61C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/>
              <a:t>A</a:t>
            </a:r>
            <a:r>
              <a:rPr lang="x-none" b="1" dirty="0"/>
              <a:t>na pozitive e konfliktit</a:t>
            </a:r>
            <a:r>
              <a:rPr lang="mk-MK" dirty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x-none" dirty="0"/>
              <a:t>Zbulon problemin eksiztues</a:t>
            </a:r>
            <a:r>
              <a:rPr lang="mk-MK" dirty="0"/>
              <a:t>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x-none" dirty="0"/>
              <a:t>Hap derën për ndryshim</a:t>
            </a:r>
            <a:r>
              <a:rPr lang="mk-MK" dirty="0"/>
              <a:t>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x-none" dirty="0"/>
              <a:t>Ju ndihmon njerëzve të jenë-të vërtetë/realë</a:t>
            </a:r>
            <a:r>
              <a:rPr lang="mk-MK" dirty="0"/>
              <a:t>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x-none" dirty="0"/>
              <a:t>Mundëson gjetjen e përfitimeve/për shkak të diversitetit</a:t>
            </a:r>
            <a:r>
              <a:rPr lang="mk-MK" dirty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x-none" dirty="0"/>
              <a:t>A</a:t>
            </a:r>
            <a:r>
              <a:rPr lang="x-none" b="1" dirty="0"/>
              <a:t>na negative e konfliktit</a:t>
            </a:r>
            <a:r>
              <a:rPr lang="mk-MK" dirty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x-none" dirty="0"/>
              <a:t>Negative/mjedis i pafavorshëm për mësim/ jetesë</a:t>
            </a:r>
            <a:r>
              <a:rPr lang="mk-MK" dirty="0"/>
              <a:t>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x-none" dirty="0"/>
              <a:t>Nxënësit mësojnë më pak,mësimdhënësit të stresuar,familjet të shqetësuara</a:t>
            </a:r>
            <a:r>
              <a:rPr lang="mk-MK" dirty="0"/>
              <a:t>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x-none" dirty="0"/>
              <a:t>Inkurajonë një sërë konfliktesh të tjera</a:t>
            </a:r>
            <a:r>
              <a:rPr lang="mk-MK" dirty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7190086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DDF716-643D-4F59-B71D-B844D4EC4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z="4000" b="1" dirty="0"/>
              <a:t>Hyrje-Ballafaqimi</a:t>
            </a:r>
            <a:r>
              <a:rPr lang="x-none" b="1" dirty="0"/>
              <a:t> me konfliktin</a:t>
            </a:r>
            <a:endParaRPr lang="en-US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16E729C-477E-40A2-95F5-8CE8C8798A62}"/>
              </a:ext>
            </a:extLst>
          </p:cNvPr>
          <p:cNvSpPr/>
          <p:nvPr/>
        </p:nvSpPr>
        <p:spPr>
          <a:xfrm>
            <a:off x="7500482" y="3003729"/>
            <a:ext cx="1704313" cy="1077218"/>
          </a:xfrm>
          <a:prstGeom prst="rect">
            <a:avLst/>
          </a:prstGeom>
          <a:solidFill>
            <a:srgbClr val="FFCC66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1600" b="1" i="0" u="none" strike="noStrike" kern="1200" cap="none" spc="0" normalizeH="0" baseline="0" noProof="0" dirty="0">
              <a:ln w="13462">
                <a:solidFill>
                  <a:prstClr val="white"/>
                </a:solidFill>
                <a:prstDash val="solid"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hnschrift Light" panose="020B0502040204020203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Light" panose="020B0502040204020203" pitchFamily="34" charset="0"/>
                <a:ea typeface="+mn-ea"/>
                <a:cs typeface="+mn-cs"/>
              </a:rPr>
              <a:t>P</a:t>
            </a:r>
            <a:r>
              <a:rPr kumimoji="0" lang="x-none" sz="1600" b="1" i="0" u="none" strike="noStrike" kern="1200" cap="none" spc="0" normalizeH="0" baseline="0" noProof="0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Light" panose="020B0502040204020203" pitchFamily="34" charset="0"/>
                <a:ea typeface="+mn-ea"/>
                <a:cs typeface="+mn-cs"/>
              </a:rPr>
              <a:t>ërgjigje pasive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600" b="1" i="0" u="none" strike="noStrike" kern="1200" cap="none" spc="0" normalizeH="0" baseline="0" noProof="0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Light" panose="020B0502040204020203" pitchFamily="34" charset="0"/>
                <a:ea typeface="+mn-ea"/>
                <a:cs typeface="+mn-cs"/>
              </a:rPr>
              <a:t>konstruktive</a:t>
            </a:r>
            <a:r>
              <a:rPr kumimoji="0" lang="mk-MK" sz="1600" b="1" i="0" u="none" strike="noStrike" kern="1200" cap="none" spc="0" normalizeH="0" baseline="0" noProof="0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Light" panose="020B0502040204020203" pitchFamily="34" charset="0"/>
                <a:ea typeface="+mn-ea"/>
                <a:cs typeface="+mn-cs"/>
              </a:rPr>
              <a:t>п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 w="13462">
                <a:solidFill>
                  <a:prstClr val="white"/>
                </a:solidFill>
                <a:prstDash val="solid"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hnschrift Light" panose="020B0502040204020203" pitchFamily="34" charset="0"/>
              <a:ea typeface="+mn-ea"/>
              <a:cs typeface="+mn-cs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28F41A93-36C3-6A24-F7B9-A6304DA6671C}"/>
              </a:ext>
            </a:extLst>
          </p:cNvPr>
          <p:cNvGrpSpPr/>
          <p:nvPr/>
        </p:nvGrpSpPr>
        <p:grpSpPr>
          <a:xfrm>
            <a:off x="677334" y="3084148"/>
            <a:ext cx="8897809" cy="2803230"/>
            <a:chOff x="719279" y="3003728"/>
            <a:chExt cx="8897809" cy="2803230"/>
          </a:xfrm>
        </p:grpSpPr>
        <p:sp>
          <p:nvSpPr>
            <p:cNvPr id="4" name="Arrow: Left 3">
              <a:extLst>
                <a:ext uri="{FF2B5EF4-FFF2-40B4-BE49-F238E27FC236}">
                  <a16:creationId xmlns:a16="http://schemas.microsoft.com/office/drawing/2014/main" xmlns="" id="{A40BE81F-0CAD-48FA-B625-BEB8B555E182}"/>
                </a:ext>
              </a:extLst>
            </p:cNvPr>
            <p:cNvSpPr/>
            <p:nvPr/>
          </p:nvSpPr>
          <p:spPr>
            <a:xfrm>
              <a:off x="1149292" y="4462943"/>
              <a:ext cx="4051882" cy="464658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5" name="Arrow: Left 4">
              <a:extLst>
                <a:ext uri="{FF2B5EF4-FFF2-40B4-BE49-F238E27FC236}">
                  <a16:creationId xmlns:a16="http://schemas.microsoft.com/office/drawing/2014/main" xmlns="" id="{A6F4F915-7EED-4DEA-91B4-1DAF26A589F7}"/>
                </a:ext>
              </a:extLst>
            </p:cNvPr>
            <p:cNvSpPr/>
            <p:nvPr/>
          </p:nvSpPr>
          <p:spPr>
            <a:xfrm rot="10800000">
              <a:off x="5222120" y="4462943"/>
              <a:ext cx="4051882" cy="464658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A1C1070C-1E0F-4075-9720-FF71D1A50085}"/>
                </a:ext>
              </a:extLst>
            </p:cNvPr>
            <p:cNvSpPr txBox="1"/>
            <p:nvPr/>
          </p:nvSpPr>
          <p:spPr>
            <a:xfrm>
              <a:off x="7972846" y="5050172"/>
              <a:ext cx="16442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S</a:t>
              </a:r>
              <a:r>
                <a:rPr kumimoji="0" lang="x-non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humë destruktive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7480E77E-8D43-4B19-AA39-D1787B69BAC7}"/>
                </a:ext>
              </a:extLst>
            </p:cNvPr>
            <p:cNvSpPr txBox="1"/>
            <p:nvPr/>
          </p:nvSpPr>
          <p:spPr>
            <a:xfrm>
              <a:off x="719279" y="5160627"/>
              <a:ext cx="19148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S</a:t>
              </a:r>
              <a:r>
                <a:rPr kumimoji="0" lang="x-non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humë konstruktive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BC712213-823F-4234-A58A-A1DFD8D18FC4}"/>
                </a:ext>
              </a:extLst>
            </p:cNvPr>
            <p:cNvSpPr/>
            <p:nvPr/>
          </p:nvSpPr>
          <p:spPr>
            <a:xfrm>
              <a:off x="5446578" y="3003728"/>
              <a:ext cx="1704313" cy="1077218"/>
            </a:xfrm>
            <a:prstGeom prst="rect">
              <a:avLst/>
            </a:prstGeom>
            <a:solidFill>
              <a:srgbClr val="FFCC66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lIns="91440" tIns="45720" rIns="91440" bIns="4572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mk-MK" sz="1600" b="1" i="0" u="none" strike="noStrike" kern="1200" cap="none" spc="0" normalizeH="0" baseline="0" noProof="0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Light" panose="020B0502040204020203" pitchFamily="34" charset="0"/>
                <a:ea typeface="+mn-ea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x-none" sz="1600" b="1" i="0" u="none" strike="noStrike" kern="1200" cap="none" spc="0" normalizeH="0" baseline="0" noProof="0" dirty="0">
                  <a:ln w="13462">
                    <a:solidFill>
                      <a:prstClr val="white"/>
                    </a:solidFill>
                    <a:prstDash val="solid"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Bahnschrift Light" panose="020B0502040204020203" pitchFamily="34" charset="0"/>
                  <a:ea typeface="+mn-ea"/>
                  <a:cs typeface="+mn-cs"/>
                </a:rPr>
                <a:t>Përgjigje pasive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x-none" sz="1600" b="1" i="0" u="none" strike="noStrike" kern="1200" cap="none" spc="0" normalizeH="0" baseline="0" noProof="0" dirty="0">
                  <a:ln w="13462">
                    <a:solidFill>
                      <a:prstClr val="white"/>
                    </a:solidFill>
                    <a:prstDash val="solid"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Bahnschrift Light" panose="020B0502040204020203" pitchFamily="34" charset="0"/>
                  <a:ea typeface="+mn-ea"/>
                  <a:cs typeface="+mn-cs"/>
                </a:rPr>
                <a:t>dekonstruktive</a:t>
              </a:r>
              <a:endParaRPr kumimoji="0" lang="mk-MK" sz="1600" b="1" i="0" u="none" strike="noStrike" kern="1200" cap="none" spc="0" normalizeH="0" baseline="0" noProof="0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Light" panose="020B0502040204020203" pitchFamily="34" charset="0"/>
                <a:ea typeface="+mn-ea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1200" cap="none" spc="0" normalizeH="0" baseline="0" noProof="0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Light" panose="020B0502040204020203" pitchFamily="34" charset="0"/>
                <a:ea typeface="+mn-ea"/>
                <a:cs typeface="+mn-cs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38F84679-9744-47B9-8B5C-B05601C11376}"/>
                </a:ext>
              </a:extLst>
            </p:cNvPr>
            <p:cNvSpPr/>
            <p:nvPr/>
          </p:nvSpPr>
          <p:spPr>
            <a:xfrm>
              <a:off x="3438360" y="3003728"/>
              <a:ext cx="1612941" cy="1077218"/>
            </a:xfrm>
            <a:prstGeom prst="rect">
              <a:avLst/>
            </a:prstGeom>
            <a:solidFill>
              <a:srgbClr val="FFCC66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lIns="91440" tIns="45720" rIns="91440" bIns="4572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mk-MK" sz="1600" b="1" i="0" u="none" strike="noStrike" kern="1200" cap="none" spc="0" normalizeH="0" baseline="0" noProof="0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Light" panose="020B0502040204020203" pitchFamily="34" charset="0"/>
                <a:ea typeface="+mn-ea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x-none" sz="1600" b="1" i="0" u="none" strike="noStrike" kern="1200" cap="none" spc="0" normalizeH="0" baseline="0" noProof="0" dirty="0">
                  <a:ln w="13462">
                    <a:solidFill>
                      <a:prstClr val="white"/>
                    </a:solidFill>
                    <a:prstDash val="solid"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Bahnschrift Light" panose="020B0502040204020203" pitchFamily="34" charset="0"/>
                  <a:ea typeface="+mn-ea"/>
                  <a:cs typeface="+mn-cs"/>
                </a:rPr>
                <a:t>Përgjigje aktive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x-none" sz="1600" b="1" i="0" u="none" strike="noStrike" kern="1200" cap="none" spc="0" normalizeH="0" baseline="0" noProof="0" dirty="0">
                  <a:ln w="13462">
                    <a:solidFill>
                      <a:prstClr val="white"/>
                    </a:solidFill>
                    <a:prstDash val="solid"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Bahnschrift Light" panose="020B0502040204020203" pitchFamily="34" charset="0"/>
                  <a:ea typeface="+mn-ea"/>
                  <a:cs typeface="+mn-cs"/>
                </a:rPr>
                <a:t>dekonstruktive </a:t>
              </a:r>
              <a:endParaRPr kumimoji="0" lang="mk-MK" sz="1600" b="1" i="0" u="none" strike="noStrike" kern="1200" cap="none" spc="0" normalizeH="0" baseline="0" noProof="0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Light" panose="020B0502040204020203" pitchFamily="34" charset="0"/>
                <a:ea typeface="+mn-ea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1200" cap="none" spc="0" normalizeH="0" baseline="0" noProof="0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Light" panose="020B0502040204020203" pitchFamily="34" charset="0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9B329549-B2C6-4B0A-B8B9-FA48710EE490}"/>
                </a:ext>
              </a:extLst>
            </p:cNvPr>
            <p:cNvSpPr/>
            <p:nvPr/>
          </p:nvSpPr>
          <p:spPr>
            <a:xfrm>
              <a:off x="1326744" y="3126838"/>
              <a:ext cx="1608133" cy="1077218"/>
            </a:xfrm>
            <a:prstGeom prst="rect">
              <a:avLst/>
            </a:prstGeom>
            <a:solidFill>
              <a:srgbClr val="FFCC66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lIns="91440" tIns="45720" rIns="91440" bIns="4572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mk-MK" sz="1600" b="1" i="0" u="none" strike="noStrike" kern="1200" cap="none" spc="0" normalizeH="0" baseline="0" noProof="0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Light" panose="020B0502040204020203" pitchFamily="34" charset="0"/>
                <a:ea typeface="+mn-ea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b="1" dirty="0">
                  <a:ln w="13462">
                    <a:solidFill>
                      <a:prstClr val="white"/>
                    </a:solidFill>
                    <a:prstDash val="solid"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hnschrift Light" panose="020B0502040204020203" pitchFamily="34" charset="0"/>
                </a:rPr>
                <a:t>P</a:t>
              </a:r>
              <a:r>
                <a:rPr lang="x-none" sz="1600" b="1" dirty="0">
                  <a:ln w="13462">
                    <a:solidFill>
                      <a:prstClr val="white"/>
                    </a:solidFill>
                    <a:prstDash val="solid"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hnschrift Light" panose="020B0502040204020203" pitchFamily="34" charset="0"/>
                </a:rPr>
                <a:t>ërgjigje aktive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x-none" sz="1600" b="1" dirty="0">
                  <a:ln w="13462">
                    <a:solidFill>
                      <a:prstClr val="white"/>
                    </a:solidFill>
                    <a:prstDash val="solid"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hnschrift Light" panose="020B0502040204020203" pitchFamily="34" charset="0"/>
                </a:rPr>
                <a:t> konstruktive</a:t>
              </a:r>
              <a:endParaRPr kumimoji="0" lang="mk-MK" sz="1600" b="1" i="0" u="none" strike="noStrike" kern="1200" cap="none" spc="0" normalizeH="0" baseline="0" noProof="0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Light" panose="020B0502040204020203" pitchFamily="34" charset="0"/>
                <a:ea typeface="+mn-ea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1200" cap="none" spc="0" normalizeH="0" baseline="0" noProof="0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Light" panose="020B0502040204020203" pitchFamily="34" charset="0"/>
                <a:ea typeface="+mn-ea"/>
                <a:cs typeface="+mn-cs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DD2DC27-7785-4467-8DB3-208FE9B19965}"/>
              </a:ext>
            </a:extLst>
          </p:cNvPr>
          <p:cNvSpPr txBox="1"/>
          <p:nvPr/>
        </p:nvSpPr>
        <p:spPr>
          <a:xfrm>
            <a:off x="931178" y="1930400"/>
            <a:ext cx="7550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Eksiztojnë 4 lloje të përgjigjeve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9415228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DDF716-643D-4F59-B71D-B844D4EC4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z="4400" b="1" dirty="0"/>
              <a:t>Hyrje-Ballafaqimi me konfliktin</a:t>
            </a:r>
            <a:endParaRPr 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CA06EF-A1BB-4B5D-9496-637CFD881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1035617"/>
          </a:xfrm>
        </p:spPr>
        <p:txBody>
          <a:bodyPr/>
          <a:lstStyle/>
          <a:p>
            <a:r>
              <a:rPr lang="x-none" dirty="0"/>
              <a:t>Aktivitet-Video</a:t>
            </a:r>
            <a:endParaRPr lang="mk-MK" dirty="0"/>
          </a:p>
          <a:p>
            <a:r>
              <a:rPr lang="en-US" dirty="0">
                <a:hlinkClick r:id="rId2"/>
              </a:rPr>
              <a:t>Active Constructive Responding - YouTube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38E95F2-3EB5-4EBC-9BB4-1D6419931783}"/>
              </a:ext>
            </a:extLst>
          </p:cNvPr>
          <p:cNvSpPr txBox="1"/>
          <p:nvPr/>
        </p:nvSpPr>
        <p:spPr>
          <a:xfrm>
            <a:off x="830509" y="3196206"/>
            <a:ext cx="80282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x-none" dirty="0"/>
              <a:t>Është shumë e rëndësishme</a:t>
            </a:r>
            <a:r>
              <a:rPr lang="mk-MK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dirty="0"/>
              <a:t>Çfarë do të thuash</a:t>
            </a:r>
            <a:r>
              <a:rPr lang="mk-MK" dirty="0"/>
              <a:t>..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dirty="0"/>
              <a:t>Kohën që do ta ndash</a:t>
            </a:r>
            <a:r>
              <a:rPr lang="mk-MK" dirty="0"/>
              <a:t>...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b="1" dirty="0">
                <a:solidFill>
                  <a:schemeClr val="accent5"/>
                </a:solidFill>
              </a:rPr>
              <a:t>Gjëja më e rëndësishme është</a:t>
            </a:r>
            <a:r>
              <a:rPr lang="mk-MK" b="1" dirty="0">
                <a:solidFill>
                  <a:schemeClr val="accent5"/>
                </a:solidFill>
              </a:rPr>
              <a:t>- </a:t>
            </a:r>
            <a:r>
              <a:rPr lang="x-none" b="1" dirty="0">
                <a:solidFill>
                  <a:schemeClr val="accent5"/>
                </a:solidFill>
              </a:rPr>
              <a:t>Çfarë do të bëshë pas bisedës</a:t>
            </a:r>
            <a:r>
              <a:rPr lang="mk-MK" dirty="0"/>
              <a:t>... </a:t>
            </a:r>
            <a:r>
              <a:rPr lang="x-none" dirty="0"/>
              <a:t>Të gjithë bëjmë gabime,për të parandaluar konfliktet është shumë e rëndësishme se si do të bëjmë pas</a:t>
            </a:r>
            <a:r>
              <a:rPr lang="mk-MK" dirty="0"/>
              <a:t>...</a:t>
            </a:r>
          </a:p>
          <a:p>
            <a:pPr lvl="1"/>
            <a:r>
              <a:rPr lang="mk-MK" dirty="0"/>
              <a:t>(</a:t>
            </a:r>
            <a:r>
              <a:rPr lang="x-none" dirty="0"/>
              <a:t>P.Sh.Nuk kamë pasur kohë të mjaftueshme dje,por sot kam</a:t>
            </a:r>
            <a:r>
              <a:rPr lang="mk-MK" dirty="0"/>
              <a:t>...) -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6C7D24C-1036-470E-9D58-4E2B2B1A42EF}"/>
              </a:ext>
            </a:extLst>
          </p:cNvPr>
          <p:cNvSpPr txBox="1"/>
          <p:nvPr/>
        </p:nvSpPr>
        <p:spPr>
          <a:xfrm>
            <a:off x="830509" y="5318620"/>
            <a:ext cx="8028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x-none" dirty="0"/>
              <a:t>Aktivitet</a:t>
            </a:r>
            <a:r>
              <a:rPr lang="mk-MK" dirty="0"/>
              <a:t>– </a:t>
            </a:r>
            <a:r>
              <a:rPr lang="x-none" dirty="0"/>
              <a:t>Komunikoni me veten</a:t>
            </a:r>
            <a:r>
              <a:rPr lang="mk-MK" dirty="0"/>
              <a:t>...</a:t>
            </a:r>
          </a:p>
          <a:p>
            <a:r>
              <a:rPr lang="x-none" dirty="0"/>
              <a:t>Shkruaj</a:t>
            </a:r>
            <a:r>
              <a:rPr lang="mk-MK" dirty="0"/>
              <a:t> –</a:t>
            </a:r>
            <a:r>
              <a:rPr lang="x-none" dirty="0"/>
              <a:t>Sot ishte një ditë e mirë sepse...mirë bëra</a:t>
            </a:r>
            <a:r>
              <a:rPr lang="mk-MK" dirty="0"/>
              <a:t>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4869892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DDF716-643D-4F59-B71D-B844D4EC4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326" y="227215"/>
            <a:ext cx="10578099" cy="786938"/>
          </a:xfrm>
        </p:spPr>
        <p:txBody>
          <a:bodyPr>
            <a:normAutofit fontScale="90000"/>
          </a:bodyPr>
          <a:lstStyle/>
          <a:p>
            <a:r>
              <a:rPr lang="x-none" b="1" dirty="0"/>
              <a:t>Strategjitë për menaxhimin e suksesshëm të konfliktit</a:t>
            </a:r>
            <a:r>
              <a:rPr lang="mk-MK" b="1" dirty="0"/>
              <a:t> </a:t>
            </a:r>
            <a:endParaRPr lang="en-US" b="1" dirty="0"/>
          </a:p>
        </p:txBody>
      </p:sp>
      <p:grpSp>
        <p:nvGrpSpPr>
          <p:cNvPr id="20" name="Group 19"/>
          <p:cNvGrpSpPr/>
          <p:nvPr/>
        </p:nvGrpSpPr>
        <p:grpSpPr>
          <a:xfrm>
            <a:off x="415636" y="1080655"/>
            <a:ext cx="10706794" cy="5777345"/>
            <a:chOff x="415636" y="821230"/>
            <a:chExt cx="11074040" cy="6036770"/>
          </a:xfrm>
        </p:grpSpPr>
        <p:pic>
          <p:nvPicPr>
            <p:cNvPr id="3076" name="Picture 4" descr="See the source image">
              <a:extLst>
                <a:ext uri="{FF2B5EF4-FFF2-40B4-BE49-F238E27FC236}">
                  <a16:creationId xmlns:a16="http://schemas.microsoft.com/office/drawing/2014/main" xmlns="" id="{45E5D845-BAB3-42ED-BE2E-718ADCDE59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636" y="821230"/>
              <a:ext cx="11074040" cy="60367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1396537" y="914401"/>
              <a:ext cx="2959332" cy="2701414"/>
            </a:xfrm>
            <a:prstGeom prst="rect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mk-MK" b="1" dirty="0"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  <a:p>
              <a:pPr algn="ctr"/>
              <a:r>
                <a:rPr lang="x-none" b="1" dirty="0"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a:rPr>
                <a:t>Vetëbesimi </a:t>
              </a:r>
              <a:r>
                <a:rPr lang="x-none" b="1" dirty="0">
                  <a:solidFill>
                    <a:schemeClr val="accent5">
                      <a:lumMod val="7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a:rPr>
                <a:t>i lartë</a:t>
              </a:r>
              <a:endParaRPr lang="mk-MK" b="1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  <a:p>
              <a:pPr algn="ctr"/>
              <a:r>
                <a:rPr lang="x-none" b="1" dirty="0">
                  <a:effectLst>
                    <a:outerShdw blurRad="139700" dist="38100" dir="9000000" algn="tr" rotWithShape="0">
                      <a:prstClr val="black">
                        <a:alpha val="40000"/>
                      </a:prstClr>
                    </a:outerShdw>
                  </a:effectLst>
                </a:rPr>
                <a:t>Bashkëpunim</a:t>
              </a:r>
              <a:r>
                <a:rPr lang="x-none" b="1" dirty="0">
                  <a:solidFill>
                    <a:schemeClr val="accent5">
                      <a:lumMod val="75000"/>
                    </a:schemeClr>
                  </a:solidFill>
                  <a:effectLst>
                    <a:outerShdw blurRad="139700" dist="38100" dir="9000000" algn="tr" rotWithShape="0">
                      <a:prstClr val="black">
                        <a:alpha val="40000"/>
                      </a:prstClr>
                    </a:outerShdw>
                  </a:effectLst>
                </a:rPr>
                <a:t>i i ulët</a:t>
              </a:r>
              <a:endParaRPr lang="mk-MK" b="1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  <a:p>
              <a:pPr algn="ctr"/>
              <a:endParaRPr lang="mk-MK" b="1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  <a:p>
              <a:pPr algn="ctr"/>
              <a:r>
                <a:rPr lang="x-none" b="1" dirty="0">
                  <a:solidFill>
                    <a:schemeClr val="accent5">
                      <a:lumMod val="7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a:rPr>
                <a:t>GARË</a:t>
              </a:r>
              <a:endParaRPr lang="mk-MK" b="1" dirty="0"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  <a:p>
              <a:pPr algn="ctr"/>
              <a:endParaRPr lang="mk-MK" b="1" dirty="0"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  <a:p>
              <a:pPr algn="ctr"/>
              <a:r>
                <a:rPr lang="x-none" b="1" i="1" dirty="0"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a:rPr>
                <a:t>Me forcë gjithçka arrihet</a:t>
              </a:r>
              <a:r>
                <a:rPr lang="mk-MK" b="1" dirty="0"/>
                <a:t>.</a:t>
              </a:r>
            </a:p>
            <a:p>
              <a:pPr algn="ctr"/>
              <a:endParaRPr lang="en-US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49184" y="3740662"/>
              <a:ext cx="2959332" cy="2411977"/>
            </a:xfrm>
            <a:prstGeom prst="rect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mk-MK" b="1" dirty="0"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  <a:p>
              <a:pPr algn="ctr"/>
              <a:r>
                <a:rPr lang="x-none" b="1" dirty="0"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a:rPr>
                <a:t>Vetëbesimi</a:t>
              </a:r>
              <a:r>
                <a:rPr lang="x-none" b="1" dirty="0">
                  <a:solidFill>
                    <a:schemeClr val="accent5">
                      <a:lumMod val="7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a:rPr>
                <a:t> i lartë</a:t>
              </a:r>
              <a:endParaRPr lang="mk-MK" b="1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  <a:p>
              <a:pPr algn="ctr"/>
              <a:r>
                <a:rPr lang="x-none" b="1" dirty="0">
                  <a:effectLst>
                    <a:outerShdw blurRad="139700" dist="38100" dir="9000000" algn="tr" rotWithShape="0">
                      <a:prstClr val="black">
                        <a:alpha val="40000"/>
                      </a:prstClr>
                    </a:outerShdw>
                  </a:effectLst>
                </a:rPr>
                <a:t>Bashkëpunimi </a:t>
              </a:r>
              <a:r>
                <a:rPr lang="x-none" b="1" dirty="0">
                  <a:solidFill>
                    <a:schemeClr val="accent5">
                      <a:lumMod val="75000"/>
                    </a:schemeClr>
                  </a:solidFill>
                  <a:effectLst>
                    <a:outerShdw blurRad="139700" dist="38100" dir="9000000" algn="tr" rotWithShape="0">
                      <a:prstClr val="black">
                        <a:alpha val="40000"/>
                      </a:prstClr>
                    </a:outerShdw>
                  </a:effectLst>
                </a:rPr>
                <a:t>i ulët</a:t>
              </a:r>
              <a:endParaRPr lang="mk-MK" b="1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  <a:p>
              <a:pPr algn="ctr"/>
              <a:endParaRPr lang="mk-MK" b="1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  <a:p>
              <a:pPr algn="ctr"/>
              <a:r>
                <a:rPr lang="x-none" b="1" dirty="0">
                  <a:solidFill>
                    <a:schemeClr val="accent5">
                      <a:lumMod val="7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a:rPr>
                <a:t>SHMANGJA</a:t>
              </a:r>
              <a:endParaRPr lang="mk-MK" b="1" dirty="0"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  <a:p>
              <a:pPr algn="ctr"/>
              <a:endParaRPr lang="mk-MK" b="1" dirty="0"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  <a:p>
              <a:pPr algn="ctr"/>
              <a:r>
                <a:rPr lang="x-none" b="1" i="1" dirty="0"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a:rPr>
                <a:t>Më mirë jetohet vetë</a:t>
              </a:r>
              <a:r>
                <a:rPr lang="mk-MK" b="1" i="1" dirty="0"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a:rPr>
                <a:t>.</a:t>
              </a:r>
              <a:endParaRPr lang="mk-MK" b="1" dirty="0"/>
            </a:p>
            <a:p>
              <a:pPr algn="ctr"/>
              <a:endParaRPr lang="en-US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013468" y="3773978"/>
              <a:ext cx="2959332" cy="2411977"/>
            </a:xfrm>
            <a:prstGeom prst="rect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mk-MK" b="1" dirty="0"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  <a:p>
              <a:pPr algn="ctr"/>
              <a:r>
                <a:rPr lang="x-none" b="1" dirty="0"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a:rPr>
                <a:t>Vetëbesimi</a:t>
              </a:r>
              <a:r>
                <a:rPr lang="x-none" b="1" dirty="0">
                  <a:solidFill>
                    <a:schemeClr val="accent5">
                      <a:lumMod val="7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a:rPr>
                <a:t> i ulët</a:t>
              </a:r>
              <a:endParaRPr lang="mk-MK" b="1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  <a:p>
              <a:pPr algn="ctr"/>
              <a:r>
                <a:rPr lang="x-none" b="1" dirty="0">
                  <a:effectLst>
                    <a:outerShdw blurRad="139700" dist="38100" dir="9000000" algn="tr" rotWithShape="0">
                      <a:prstClr val="black">
                        <a:alpha val="40000"/>
                      </a:prstClr>
                    </a:outerShdw>
                  </a:effectLst>
                </a:rPr>
                <a:t>Bashkëpunim</a:t>
              </a:r>
              <a:r>
                <a:rPr lang="x-none" b="1" dirty="0">
                  <a:solidFill>
                    <a:schemeClr val="accent5">
                      <a:lumMod val="75000"/>
                    </a:schemeClr>
                  </a:solidFill>
                  <a:effectLst>
                    <a:outerShdw blurRad="139700" dist="38100" dir="9000000" algn="tr" rotWithShape="0">
                      <a:prstClr val="black">
                        <a:alpha val="40000"/>
                      </a:prstClr>
                    </a:outerShdw>
                  </a:effectLst>
                </a:rPr>
                <a:t> i lartë</a:t>
              </a:r>
              <a:endParaRPr lang="mk-MK" b="1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  <a:p>
              <a:pPr algn="ctr"/>
              <a:endParaRPr lang="mk-MK" b="1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  <a:p>
              <a:pPr algn="ctr"/>
              <a:r>
                <a:rPr lang="x-none" b="1" dirty="0">
                  <a:solidFill>
                    <a:schemeClr val="accent5">
                      <a:lumMod val="7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a:rPr>
                <a:t>PËRSHTATJA</a:t>
              </a:r>
              <a:endParaRPr lang="mk-MK" b="1" dirty="0"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  <a:p>
              <a:pPr algn="ctr"/>
              <a:endParaRPr lang="mk-MK" b="1" dirty="0"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  <a:p>
              <a:pPr algn="ctr"/>
              <a:r>
                <a:rPr lang="x-none" b="1" i="1" dirty="0"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a:rPr>
                <a:t>Vritni ata me mirësi</a:t>
              </a:r>
              <a:r>
                <a:rPr lang="mk-MK" b="1" i="1" dirty="0"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a:rPr>
                <a:t>.</a:t>
              </a:r>
              <a:endParaRPr lang="mk-MK" b="1" dirty="0"/>
            </a:p>
            <a:p>
              <a:pPr algn="ctr"/>
              <a:endParaRPr lang="en-US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738253" y="2377441"/>
              <a:ext cx="2959332" cy="2701414"/>
            </a:xfrm>
            <a:prstGeom prst="rect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mk-MK" b="1" dirty="0"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  <a:p>
              <a:pPr algn="ctr"/>
              <a:r>
                <a:rPr lang="x-none" b="1" dirty="0"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a:rPr>
                <a:t>Vetëbesimi </a:t>
              </a:r>
              <a:r>
                <a:rPr lang="x-none" b="1" dirty="0">
                  <a:solidFill>
                    <a:schemeClr val="accent5">
                      <a:lumMod val="7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a:rPr>
                <a:t>i moderuar</a:t>
              </a:r>
              <a:endParaRPr lang="mk-MK" b="1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  <a:p>
              <a:pPr algn="ctr"/>
              <a:r>
                <a:rPr lang="x-none" b="1" dirty="0">
                  <a:effectLst>
                    <a:outerShdw blurRad="139700" dist="38100" dir="9000000" algn="tr" rotWithShape="0">
                      <a:prstClr val="black">
                        <a:alpha val="40000"/>
                      </a:prstClr>
                    </a:outerShdw>
                  </a:effectLst>
                </a:rPr>
                <a:t>Bashkëpunim</a:t>
              </a:r>
              <a:r>
                <a:rPr lang="x-none" b="1" dirty="0">
                  <a:solidFill>
                    <a:schemeClr val="accent5">
                      <a:lumMod val="75000"/>
                    </a:schemeClr>
                  </a:solidFill>
                  <a:effectLst>
                    <a:outerShdw blurRad="139700" dist="38100" dir="9000000" algn="tr" rotWithShape="0">
                      <a:prstClr val="black">
                        <a:alpha val="40000"/>
                      </a:prstClr>
                    </a:outerShdw>
                  </a:effectLst>
                </a:rPr>
                <a:t> i moderuar</a:t>
              </a:r>
              <a:endParaRPr lang="mk-MK" b="1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  <a:p>
              <a:pPr algn="ctr"/>
              <a:endParaRPr lang="mk-MK" b="1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  <a:p>
              <a:pPr algn="ctr"/>
              <a:r>
                <a:rPr lang="x-none" b="1" dirty="0">
                  <a:solidFill>
                    <a:schemeClr val="accent5">
                      <a:lumMod val="7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a:rPr>
                <a:t>KOMPROMIS</a:t>
              </a:r>
              <a:endParaRPr lang="mk-MK" b="1" dirty="0"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  <a:p>
              <a:pPr algn="ctr"/>
              <a:endParaRPr lang="mk-MK" b="1" dirty="0"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  <a:p>
              <a:pPr algn="ctr"/>
              <a:r>
                <a:rPr lang="x-none" b="1" i="1" dirty="0"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a:rPr>
                <a:t>Eja,le ti ndajmë dallimet</a:t>
              </a:r>
              <a:r>
                <a:rPr lang="mk-MK" b="1" i="1" dirty="0"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a:rPr>
                <a:t>.</a:t>
              </a:r>
              <a:endParaRPr lang="mk-MK" b="1" dirty="0"/>
            </a:p>
            <a:p>
              <a:pPr algn="ctr"/>
              <a:endParaRPr lang="en-US" b="1" dirty="0"/>
            </a:p>
          </p:txBody>
        </p:sp>
        <p:sp>
          <p:nvSpPr>
            <p:cNvPr id="18" name="TextBox 17"/>
            <p:cNvSpPr txBox="1"/>
            <p:nvPr/>
          </p:nvSpPr>
          <p:spPr>
            <a:xfrm rot="16200000">
              <a:off x="-1092162" y="3184169"/>
              <a:ext cx="4172989" cy="4775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x-none" sz="2400" b="1" dirty="0"/>
                <a:t>VETËBESIM</a:t>
              </a:r>
              <a:endParaRPr lang="en-US" sz="24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964748" y="6047200"/>
              <a:ext cx="4172989" cy="48239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x-none" sz="2400" b="1" dirty="0"/>
                <a:t>BASHKËPUNIMI</a:t>
              </a:r>
              <a:endParaRPr lang="en-US" sz="2400" b="1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7663363" y="1446604"/>
            <a:ext cx="2959332" cy="2246769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mk-MK" b="1" dirty="0">
              <a:solidFill>
                <a:schemeClr val="accent5">
                  <a:lumMod val="75000"/>
                </a:schemeClr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  <a:p>
            <a:pPr algn="ctr"/>
            <a:r>
              <a:rPr lang="x-none" b="1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Vetëbesimi</a:t>
            </a:r>
            <a:r>
              <a:rPr lang="x-none" b="1" dirty="0"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 i lartë</a:t>
            </a:r>
            <a:endParaRPr lang="mk-MK" b="1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  <a:p>
            <a:pPr algn="ctr"/>
            <a:r>
              <a:rPr lang="x-none" b="1" dirty="0">
                <a:effectLst>
                  <a:outerShdw blurRad="139700" dist="38100" dir="9000000" algn="tr" rotWithShape="0">
                    <a:prstClr val="black">
                      <a:alpha val="40000"/>
                    </a:prstClr>
                  </a:outerShdw>
                </a:effectLst>
              </a:rPr>
              <a:t>Bashkëpunim</a:t>
            </a:r>
            <a:r>
              <a:rPr lang="x-none" b="1" dirty="0">
                <a:solidFill>
                  <a:schemeClr val="accent5">
                    <a:lumMod val="75000"/>
                  </a:schemeClr>
                </a:solidFill>
                <a:effectLst>
                  <a:outerShdw blurRad="139700" dist="38100" dir="9000000" algn="tr" rotWithShape="0">
                    <a:prstClr val="black">
                      <a:alpha val="40000"/>
                    </a:prstClr>
                  </a:outerShdw>
                </a:effectLst>
              </a:rPr>
              <a:t> i lartë</a:t>
            </a:r>
            <a:endParaRPr lang="mk-MK" b="1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  <a:p>
            <a:pPr algn="ctr"/>
            <a:endParaRPr lang="mk-MK" b="1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  <a:p>
            <a:pPr algn="ctr"/>
            <a:r>
              <a:rPr lang="x-none" b="1" dirty="0"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BASHKËPUNIMI</a:t>
            </a:r>
            <a:endParaRPr lang="mk-MK" b="1" dirty="0">
              <a:solidFill>
                <a:schemeClr val="accent5">
                  <a:lumMod val="75000"/>
                </a:schemeClr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  <a:p>
            <a:pPr algn="ctr"/>
            <a:endParaRPr lang="mk-MK" b="1" dirty="0">
              <a:solidFill>
                <a:schemeClr val="accent5">
                  <a:lumMod val="75000"/>
                </a:schemeClr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  <a:p>
            <a:pPr algn="ctr"/>
            <a:r>
              <a:rPr lang="x-none" sz="1600" b="1" i="1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Dy koka mendojnë më mirë se një</a:t>
            </a:r>
            <a:r>
              <a:rPr lang="mk-MK" sz="1600" b="1" i="1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006131290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DDF716-643D-4F59-B71D-B844D4EC4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8993139" cy="1320800"/>
          </a:xfrm>
        </p:spPr>
        <p:txBody>
          <a:bodyPr>
            <a:normAutofit/>
          </a:bodyPr>
          <a:lstStyle/>
          <a:p>
            <a:r>
              <a:rPr lang="x-none" dirty="0"/>
              <a:t>Strategjitë për menaxhimin e suksesshëm të konfliktit</a:t>
            </a:r>
            <a:r>
              <a:rPr lang="mk-MK" dirty="0"/>
              <a:t> 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833242C7-9D81-430F-94DE-99F434913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44911"/>
            <a:ext cx="8596668" cy="4296452"/>
          </a:xfrm>
        </p:spPr>
        <p:txBody>
          <a:bodyPr/>
          <a:lstStyle/>
          <a:p>
            <a:r>
              <a:rPr lang="x-none" dirty="0"/>
              <a:t>Aktiviteti</a:t>
            </a:r>
            <a:r>
              <a:rPr lang="mk-MK" dirty="0"/>
              <a:t> – </a:t>
            </a:r>
            <a:r>
              <a:rPr lang="x-none" dirty="0"/>
              <a:t>Çfarë do të hamë për darkë</a:t>
            </a:r>
            <a:r>
              <a:rPr lang="mk-MK" dirty="0"/>
              <a:t>?</a:t>
            </a:r>
          </a:p>
          <a:p>
            <a:pPr lvl="1"/>
            <a:r>
              <a:rPr lang="x-none" dirty="0"/>
              <a:t>Secili individualisht jep përgjigje në fletë</a:t>
            </a:r>
            <a:r>
              <a:rPr lang="mk-MK" dirty="0"/>
              <a:t>;</a:t>
            </a:r>
          </a:p>
          <a:p>
            <a:pPr lvl="1"/>
            <a:r>
              <a:rPr lang="x-none" dirty="0"/>
              <a:t>Formohen familjet.Çdo familje merr vendim të përbashkët</a:t>
            </a:r>
            <a:r>
              <a:rPr lang="mk-MK" dirty="0"/>
              <a:t>...</a:t>
            </a:r>
          </a:p>
          <a:p>
            <a:pPr marL="457200" lvl="1" indent="0">
              <a:buNone/>
            </a:pPr>
            <a:endParaRPr lang="mk-MK" dirty="0"/>
          </a:p>
          <a:p>
            <a:pPr marL="457200" lvl="1" indent="0">
              <a:buNone/>
            </a:pPr>
            <a:endParaRPr lang="mk-MK" dirty="0"/>
          </a:p>
          <a:p>
            <a:pPr marL="457200" lvl="1" indent="0">
              <a:buNone/>
            </a:pPr>
            <a:endParaRPr lang="mk-MK" dirty="0"/>
          </a:p>
          <a:p>
            <a:pPr marL="457200" lvl="1" indent="0">
              <a:buNone/>
            </a:pPr>
            <a:endParaRPr lang="mk-MK" dirty="0"/>
          </a:p>
          <a:p>
            <a:pPr indent="-285750">
              <a:buFont typeface="Wingdings" panose="05000000000000000000" pitchFamily="2" charset="2"/>
              <a:buChar char="Ø"/>
            </a:pPr>
            <a:r>
              <a:rPr lang="x-none" dirty="0"/>
              <a:t>Për çdo vendim  duhet të mendojm me kujdes dhe të fokusohemi në nevojat tona</a:t>
            </a:r>
            <a:r>
              <a:rPr lang="mk-MK" dirty="0"/>
              <a:t>!</a:t>
            </a:r>
          </a:p>
          <a:p>
            <a:pPr indent="-285750">
              <a:buFont typeface="Wingdings" panose="05000000000000000000" pitchFamily="2" charset="2"/>
              <a:buChar char="Ø"/>
            </a:pPr>
            <a:r>
              <a:rPr lang="x-none" dirty="0"/>
              <a:t>Duhet të jemi gjithmonë të vetëdijshëm për nevojën tonë dhe ajo duhet të jetë udhërrëfyesi ynë në marrjen e vendimeve </a:t>
            </a:r>
            <a:r>
              <a:rPr lang="mk-MK" dirty="0"/>
              <a:t>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8698591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1_DividendVTI">
  <a:themeElements>
    <a:clrScheme name="Aspect">
      <a:dk1>
        <a:sysClr val="windowText" lastClr="000000"/>
      </a:dk1>
      <a:lt1>
        <a:sysClr val="window" lastClr="FFFFFF"/>
      </a:lt1>
      <a:dk2>
        <a:srgbClr val="585753"/>
      </a:dk2>
      <a:lt2>
        <a:srgbClr val="EBDDC3"/>
      </a:lt2>
      <a:accent1>
        <a:srgbClr val="71B9E4"/>
      </a:accent1>
      <a:accent2>
        <a:srgbClr val="E25D3C"/>
      </a:accent2>
      <a:accent3>
        <a:srgbClr val="BDB59D"/>
      </a:accent3>
      <a:accent4>
        <a:srgbClr val="A5AB8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">
      <a:majorFont>
        <a:latin typeface="Franklin Gothic Demi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VTI" id="{97558BDE-0B66-457C-BB6F-7B1B22DAA9B8}" vid="{F53508A3-AC60-448A-AF37-934D5F1A0D5E}"/>
    </a:ext>
  </a:extLst>
</a:theme>
</file>

<file path=ppt/theme/theme3.xml><?xml version="1.0" encoding="utf-8"?>
<a:theme xmlns:a="http://schemas.openxmlformats.org/drawingml/2006/main" name="DividendVTI">
  <a:themeElements>
    <a:clrScheme name="Aspect">
      <a:dk1>
        <a:sysClr val="windowText" lastClr="000000"/>
      </a:dk1>
      <a:lt1>
        <a:sysClr val="window" lastClr="FFFFFF"/>
      </a:lt1>
      <a:dk2>
        <a:srgbClr val="585753"/>
      </a:dk2>
      <a:lt2>
        <a:srgbClr val="EBDDC3"/>
      </a:lt2>
      <a:accent1>
        <a:srgbClr val="71B9E4"/>
      </a:accent1>
      <a:accent2>
        <a:srgbClr val="E25D3C"/>
      </a:accent2>
      <a:accent3>
        <a:srgbClr val="BDB59D"/>
      </a:accent3>
      <a:accent4>
        <a:srgbClr val="A5AB8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">
      <a:majorFont>
        <a:latin typeface="Franklin Gothic Demi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442</Words>
  <Application>Microsoft Office PowerPoint</Application>
  <PresentationFormat>Custom</PresentationFormat>
  <Paragraphs>105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Facet</vt:lpstr>
      <vt:lpstr>1_DividendVTI</vt:lpstr>
      <vt:lpstr>DividendVTI</vt:lpstr>
      <vt:lpstr>Inteligjenca emocionale</vt:lpstr>
      <vt:lpstr>Hyrje - Ballafaqimi me konfliktin  </vt:lpstr>
      <vt:lpstr>Hyrje-Ballafaqimi me konfliktin</vt:lpstr>
      <vt:lpstr>Hyrje-Ballafaqimi me konfliktin</vt:lpstr>
      <vt:lpstr>Hyrje-Ballafaqimi me konfliktin</vt:lpstr>
      <vt:lpstr>Strategjitë për menaxhimin e suksesshëm të konfliktit </vt:lpstr>
      <vt:lpstr>Strategjitë për menaxhimin e suksesshëm të konfliktit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Вовед – Справување со конфликт</dc:title>
  <dc:creator>Фросина Манева</dc:creator>
  <cp:lastModifiedBy>USER</cp:lastModifiedBy>
  <cp:revision>3</cp:revision>
  <dcterms:created xsi:type="dcterms:W3CDTF">2022-05-08T19:06:35Z</dcterms:created>
  <dcterms:modified xsi:type="dcterms:W3CDTF">2022-09-19T07:39:59Z</dcterms:modified>
</cp:coreProperties>
</file>